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notesMasterIdLst>
    <p:notesMasterId r:id="rId2"/>
  </p:notesMasterIdLst>
  <p:sldIdLst>
    <p:sldId id="261" r:id="rId3"/>
    <p:sldId id="264" r:id="rId4"/>
    <p:sldId id="267" r:id="rId5"/>
    <p:sldId id="270" r:id="rId6"/>
    <p:sldId id="273" r:id="rId7"/>
    <p:sldId id="276" r:id="rId8"/>
    <p:sldId id="279" r:id="rId9"/>
    <p:sldId id="282" r:id="rId10"/>
    <p:sldId id="285" r:id="rId11"/>
    <p:sldId id="288" r:id="rId12"/>
    <p:sldId id="291" r:id="rId13"/>
    <p:sldId id="294" r:id="rId14"/>
    <p:sldId id="297" r:id="rId15"/>
    <p:sldId id="300" r:id="rId16"/>
    <p:sldId id="303" r:id="rId17"/>
    <p:sldId id="306" r:id="rId18"/>
    <p:sldId id="309" r:id="rId19"/>
    <p:sldId id="312" r:id="rId20"/>
    <p:sldId id="315" r:id="rId21"/>
    <p:sldId id="318" r:id="rId22"/>
    <p:sldId id="321" r:id="rId23"/>
    <p:sldId id="324" r:id="rId24"/>
    <p:sldId id="327" r:id="rId25"/>
  </p:sldIdLst>
  <p:sldSz cx="12192000" cy="6858000"/>
  <p:notesSz cx="6858000" cy="9144000"/>
  <p:embeddedFontLst>
    <p:embeddedFont>
      <p:font typeface="微软雅黑" panose="020B0503020204020204" charset="-122"/>
      <p:regular r:id="rId27"/>
    </p:embeddedFont>
    <p:embeddedFont>
      <p:font typeface="等线" panose="02010600030101010101" charset="-122"/>
      <p:regular r:id="rId28"/>
    </p:embeddedFont>
  </p:embeddedFontLst>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91B7"/>
    <a:srgbClr val="BDD7E5"/>
    <a:srgbClr val="EDEDED"/>
    <a:srgbClr val="66447C"/>
    <a:srgbClr val="A17EB8"/>
    <a:srgbClr val="EC32D3"/>
    <a:srgbClr val="4FBDDE"/>
    <a:srgbClr val="F26083"/>
    <a:srgbClr val="FFABCD"/>
    <a:srgbClr val="6534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158" autoAdjust="0"/>
    <p:restoredTop sz="96509" autoAdjust="0"/>
  </p:normalViewPr>
  <p:slideViewPr>
    <p:cSldViewPr snapToGrid="0">
      <p:cViewPr>
        <p:scale>
          <a:sx n="100" d="100"/>
          <a:sy n="100" d="100"/>
        </p:scale>
        <p:origin x="1038" y="138"/>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tags" Target="tags/tag18.xml" /><Relationship Id="rId27" Type="http://schemas.openxmlformats.org/officeDocument/2006/relationships/font" Target="fonts/font1.fntdata" /><Relationship Id="rId28" Type="http://schemas.openxmlformats.org/officeDocument/2006/relationships/font" Target="fonts/font2.fntdata" /><Relationship Id="rId29" Type="http://schemas.openxmlformats.org/officeDocument/2006/relationships/presProps" Target="presProps.xml" /><Relationship Id="rId3" Type="http://schemas.openxmlformats.org/officeDocument/2006/relationships/slide" Target="slides/slide1.xml" /><Relationship Id="rId30" Type="http://schemas.openxmlformats.org/officeDocument/2006/relationships/viewProps" Target="viewProps.xml" /><Relationship Id="rId31" Type="http://schemas.openxmlformats.org/officeDocument/2006/relationships/theme" Target="theme/theme1.xml" /><Relationship Id="rId32" Type="http://schemas.openxmlformats.org/officeDocument/2006/relationships/tableStyles" Target="tableStyles.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56805C-8049-4AAC-99EE-10E4170A8FE1}"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E2F451-1921-43AD-A225-AE302A655ABB}"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1_标题幻灯片">
    <p:spTree>
      <p:nvGrpSpPr>
        <p:cNvPr id="1" name=""/>
        <p:cNvGrpSpPr/>
        <p:nvPr/>
      </p:nvGrpSpPr>
      <p:grpSpPr>
        <a:xfrm>
          <a:off x="0" y="0"/>
          <a:ext cx="0" cy="0"/>
        </a:xfrm>
      </p:grpSpPr>
      <p:sp>
        <p:nvSpPr>
          <p:cNvPr id="7" name="矩形 6"/>
          <p:cNvSpPr/>
          <p:nvPr userDrawn="1"/>
        </p:nvSpPr>
        <p:spPr>
          <a:xfrm>
            <a:off x="0" y="0"/>
            <a:ext cx="12192000" cy="6858000"/>
          </a:xfrm>
          <a:prstGeom prst="rect">
            <a:avLst/>
          </a:prstGeom>
          <a:solidFill>
            <a:srgbClr val="BDD7E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039D78-F4AE-414A-A15B-BEA5663DBA51}" type="slidenum">
              <a:rPr lang="zh-CN" altLang="en-US" smtClean="0"/>
              <a:t/>
            </a:fld>
            <a:endParaRPr lang="zh-CN" altLang="en-US"/>
          </a:p>
        </p:txBody>
      </p:sp>
      <p:grpSp>
        <p:nvGrpSpPr>
          <p:cNvPr id="18" name="组合 17"/>
          <p:cNvGrpSpPr/>
          <p:nvPr userDrawn="1"/>
        </p:nvGrpSpPr>
        <p:grpSpPr>
          <a:xfrm>
            <a:off x="216694" y="228600"/>
            <a:ext cx="11758612" cy="6400800"/>
            <a:chOff x="1123950" y="819150"/>
            <a:chExt cx="9944100" cy="5219700"/>
          </a:xfrm>
          <a:effectLst>
            <a:outerShdw blurRad="228600" algn="ctr" rotWithShape="0">
              <a:schemeClr val="tx1">
                <a:lumMod val="65000"/>
                <a:lumOff val="35000"/>
                <a:alpha val="40000"/>
              </a:schemeClr>
            </a:outerShdw>
          </a:effectLst>
        </p:grpSpPr>
        <p:sp>
          <p:nvSpPr>
            <p:cNvPr id="20" name="矩形: 圆角 19"/>
            <p:cNvSpPr/>
            <p:nvPr/>
          </p:nvSpPr>
          <p:spPr>
            <a:xfrm>
              <a:off x="1123950" y="819150"/>
              <a:ext cx="9944100" cy="5219700"/>
            </a:xfrm>
            <a:prstGeom prst="roundRect">
              <a:avLst>
                <a:gd name="adj" fmla="val 55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圆角 20"/>
            <p:cNvSpPr/>
            <p:nvPr/>
          </p:nvSpPr>
          <p:spPr>
            <a:xfrm>
              <a:off x="1257300" y="946305"/>
              <a:ext cx="9677400" cy="4965389"/>
            </a:xfrm>
            <a:prstGeom prst="roundRect">
              <a:avLst>
                <a:gd name="adj" fmla="val 4309"/>
              </a:avLst>
            </a:prstGeom>
            <a:solidFill>
              <a:schemeClr val="bg1"/>
            </a:solidFill>
            <a:ln>
              <a:solidFill>
                <a:srgbClr val="83B2C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039D78-F4AE-414A-A15B-BEA5663DBA51}" type="slidenum">
              <a:rPr lang="zh-CN" altLang="en-US" smtClean="0"/>
              <a:t/>
            </a:fld>
            <a:endParaRPr lang="zh-CN" altLang="en-US"/>
          </a:p>
        </p:txBody>
      </p:sp>
      <p:pic>
        <p:nvPicPr>
          <p:cNvPr id="29" name="图片 28" descr="图片包含 游戏机, 食物&#10;&#10;描述已自动生成"/>
          <p:cNvPicPr>
            <a:picLocks noChangeAspect="1"/>
          </p:cNvPicPr>
          <p:nvPr userDrawn="1"/>
        </p:nvPicPr>
        <p:blipFill>
          <a:blip r:embed="rId1">
            <a:extLst>
              <a:ext uri="{28A0092B-C50C-407E-A947-70E740481C1C}">
                <a14:useLocalDpi xmlns:a14="http://schemas.microsoft.com/office/drawing/2010/main" val="0"/>
              </a:ext>
            </a:extLst>
          </a:blip>
          <a:srcRect t="39376" r="48318" b="32761"/>
          <a:stretch>
            <a:fillRect/>
          </a:stretch>
        </p:blipFill>
        <p:spPr>
          <a:xfrm rot="19562732" flipH="1">
            <a:off x="10894060" y="5675630"/>
            <a:ext cx="957580" cy="675640"/>
          </a:xfrm>
          <a:custGeom>
            <a:gdLst>
              <a:gd name="connsiteX0" fmla="*/ 0 w 4062421"/>
              <a:gd name="connsiteY0" fmla="*/ 0 h 2864590"/>
              <a:gd name="connsiteX1" fmla="*/ 4062421 w 4062421"/>
              <a:gd name="connsiteY1" fmla="*/ 0 h 2864590"/>
              <a:gd name="connsiteX2" fmla="*/ 4062421 w 4062421"/>
              <a:gd name="connsiteY2" fmla="*/ 2864590 h 2864590"/>
              <a:gd name="connsiteX3" fmla="*/ 0 w 4062421"/>
              <a:gd name="connsiteY3" fmla="*/ 2864590 h 2864590"/>
            </a:gdLst>
            <a:cxnLst>
              <a:cxn ang="0">
                <a:pos x="connsiteX0" y="connsiteY0"/>
              </a:cxn>
              <a:cxn ang="0">
                <a:pos x="connsiteX1" y="connsiteY1"/>
              </a:cxn>
              <a:cxn ang="0">
                <a:pos x="connsiteX2" y="connsiteY2"/>
              </a:cxn>
              <a:cxn ang="0">
                <a:pos x="connsiteX3" y="connsiteY3"/>
              </a:cxn>
            </a:cxnLst>
            <a:rect l="l" t="t" r="r" b="b"/>
            <a:pathLst>
              <a:path w="4062421" h="2864590">
                <a:moveTo>
                  <a:pt x="0" y="0"/>
                </a:moveTo>
                <a:lnTo>
                  <a:pt x="4062421" y="0"/>
                </a:lnTo>
                <a:lnTo>
                  <a:pt x="4062421" y="2864590"/>
                </a:lnTo>
                <a:lnTo>
                  <a:pt x="0" y="2864590"/>
                </a:lnTo>
                <a:close/>
              </a:path>
            </a:pathLst>
          </a:custGeom>
          <a:effectLst>
            <a:outerShdw blurRad="50800" dist="38100" dir="2700000" algn="tl" rotWithShape="0">
              <a:prstClr val="black">
                <a:alpha val="40000"/>
              </a:prstClr>
            </a:outerShdw>
          </a:effectLst>
        </p:spPr>
      </p:pic>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039D78-F4AE-414A-A15B-BEA5663DBA51}"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8" name="矩形 7"/>
          <p:cNvSpPr/>
          <p:nvPr userDrawn="1"/>
        </p:nvSpPr>
        <p:spPr>
          <a:xfrm>
            <a:off x="0" y="-19685"/>
            <a:ext cx="12192000" cy="6858000"/>
          </a:xfrm>
          <a:prstGeom prst="rect">
            <a:avLst/>
          </a:prstGeom>
          <a:solidFill>
            <a:srgbClr val="BDD7E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6B0086-816A-4A4B-9BB7-7426DF5B3FC3}" type="datetimeFigureOut">
              <a:rPr lang="zh-CN" altLang="en-US" smtClean="0"/>
              <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039D78-F4AE-414A-A15B-BEA5663DBA51}" type="slidenum">
              <a:rPr lang="zh-CN" altLang="en-US" smtClean="0"/>
              <a:t/>
            </a:fld>
            <a:endParaRPr lang="zh-CN" altLang="en-US"/>
          </a:p>
        </p:txBody>
      </p:sp>
      <p:grpSp>
        <p:nvGrpSpPr>
          <p:cNvPr id="18" name="组合 17"/>
          <p:cNvGrpSpPr/>
          <p:nvPr userDrawn="1"/>
        </p:nvGrpSpPr>
        <p:grpSpPr>
          <a:xfrm>
            <a:off x="216059" y="208915"/>
            <a:ext cx="11758612" cy="6400800"/>
            <a:chOff x="1123950" y="819150"/>
            <a:chExt cx="9944100" cy="5219700"/>
          </a:xfrm>
          <a:effectLst>
            <a:outerShdw blurRad="228600" algn="ctr" rotWithShape="0">
              <a:schemeClr val="tx1">
                <a:lumMod val="65000"/>
                <a:lumOff val="35000"/>
                <a:alpha val="40000"/>
              </a:schemeClr>
            </a:outerShdw>
          </a:effectLst>
        </p:grpSpPr>
        <p:sp>
          <p:nvSpPr>
            <p:cNvPr id="20" name="矩形: 圆角 19"/>
            <p:cNvSpPr/>
            <p:nvPr/>
          </p:nvSpPr>
          <p:spPr>
            <a:xfrm>
              <a:off x="1123950" y="819150"/>
              <a:ext cx="9944100" cy="5219700"/>
            </a:xfrm>
            <a:prstGeom prst="roundRect">
              <a:avLst>
                <a:gd name="adj" fmla="val 55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圆角 20"/>
            <p:cNvSpPr/>
            <p:nvPr/>
          </p:nvSpPr>
          <p:spPr>
            <a:xfrm>
              <a:off x="1257300" y="946305"/>
              <a:ext cx="9677400" cy="4965389"/>
            </a:xfrm>
            <a:prstGeom prst="roundRect">
              <a:avLst>
                <a:gd name="adj" fmla="val 4309"/>
              </a:avLst>
            </a:prstGeom>
            <a:solidFill>
              <a:schemeClr val="bg1"/>
            </a:solidFill>
            <a:ln>
              <a:solidFill>
                <a:srgbClr val="83B2C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 name="矩形 6"/>
          <p:cNvSpPr/>
          <p:nvPr userDrawn="1"/>
        </p:nvSpPr>
        <p:spPr>
          <a:xfrm>
            <a:off x="452755" y="441960"/>
            <a:ext cx="11284585" cy="593471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5.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6.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7.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8.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9.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png" /><Relationship Id="rId3" Type="http://schemas.openxmlformats.org/officeDocument/2006/relationships/tags" Target="../tags/tag10.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1.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3.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4.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5.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6.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7.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圆角矩形 2"/>
          <p:cNvSpPr/>
          <p:nvPr/>
        </p:nvSpPr>
        <p:spPr>
          <a:xfrm>
            <a:off x="2436495" y="2618740"/>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01</a:t>
            </a:r>
          </a:p>
        </p:txBody>
      </p:sp>
      <p:sp>
        <p:nvSpPr>
          <p:cNvPr id="4" name="文本框 3"/>
          <p:cNvSpPr txBox="1"/>
          <p:nvPr/>
        </p:nvSpPr>
        <p:spPr>
          <a:xfrm>
            <a:off x="3496310" y="2607945"/>
            <a:ext cx="3815080" cy="645160"/>
          </a:xfrm>
          <a:prstGeom prst="rect">
            <a:avLst/>
          </a:prstGeom>
          <a:noFill/>
        </p:spPr>
        <p:txBody>
          <a:bodyPr wrap="square" rtlCol="0">
            <a:spAutoFit/>
          </a:bodyPr>
          <a:lstStyle>
            <a:defPPr>
              <a:defRPr lang="zh-CN"/>
            </a:defPPr>
          </a:lstStyle>
          <a:p>
            <a:r>
              <a:rPr lang="zh-CN" altLang="en-US" sz="3600"/>
              <a:t>考点梳理</a:t>
            </a:r>
          </a:p>
        </p:txBody>
      </p:sp>
      <p:sp>
        <p:nvSpPr>
          <p:cNvPr id="5" name="圆角矩形 4"/>
          <p:cNvSpPr/>
          <p:nvPr/>
        </p:nvSpPr>
        <p:spPr>
          <a:xfrm>
            <a:off x="2340610" y="3587750"/>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02</a:t>
            </a:r>
          </a:p>
        </p:txBody>
      </p:sp>
      <p:sp>
        <p:nvSpPr>
          <p:cNvPr id="6" name="圆角矩形 5"/>
          <p:cNvSpPr/>
          <p:nvPr/>
        </p:nvSpPr>
        <p:spPr>
          <a:xfrm>
            <a:off x="2340610" y="4507230"/>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r>
              <a:rPr lang="en-US" altLang="zh-CN" sz="2400"/>
              <a:t>03</a:t>
            </a:r>
          </a:p>
        </p:txBody>
      </p:sp>
      <p:sp>
        <p:nvSpPr>
          <p:cNvPr id="10" name="文本框 9"/>
          <p:cNvSpPr txBox="1"/>
          <p:nvPr/>
        </p:nvSpPr>
        <p:spPr>
          <a:xfrm>
            <a:off x="3496310" y="3571875"/>
            <a:ext cx="3815080" cy="645160"/>
          </a:xfrm>
          <a:prstGeom prst="rect">
            <a:avLst/>
          </a:prstGeom>
          <a:noFill/>
        </p:spPr>
        <p:txBody>
          <a:bodyPr wrap="square" rtlCol="0">
            <a:spAutoFit/>
          </a:bodyPr>
          <a:lstStyle>
            <a:defPPr>
              <a:defRPr lang="zh-CN"/>
            </a:defPPr>
          </a:lstStyle>
          <a:p>
            <a:r>
              <a:rPr lang="zh-CN" altLang="en-US" sz="3600"/>
              <a:t>真题剖析</a:t>
            </a:r>
          </a:p>
        </p:txBody>
      </p:sp>
      <p:sp>
        <p:nvSpPr>
          <p:cNvPr id="12" name="文本框 11"/>
          <p:cNvSpPr txBox="1"/>
          <p:nvPr/>
        </p:nvSpPr>
        <p:spPr>
          <a:xfrm>
            <a:off x="3496310" y="4591050"/>
            <a:ext cx="3815080" cy="645160"/>
          </a:xfrm>
          <a:prstGeom prst="rect">
            <a:avLst/>
          </a:prstGeom>
          <a:noFill/>
        </p:spPr>
        <p:txBody>
          <a:bodyPr wrap="square" rtlCol="0">
            <a:spAutoFit/>
          </a:bodyPr>
          <a:lstStyle>
            <a:defPPr>
              <a:defRPr lang="zh-CN"/>
            </a:defPPr>
          </a:lstStyle>
          <a:p>
            <a:r>
              <a:rPr lang="zh-CN" altLang="en-US" sz="3600"/>
              <a:t>实战提分</a:t>
            </a:r>
          </a:p>
        </p:txBody>
      </p:sp>
      <p:sp>
        <p:nvSpPr>
          <p:cNvPr id="2" name="矩形 1"/>
          <p:cNvSpPr/>
          <p:nvPr/>
        </p:nvSpPr>
        <p:spPr>
          <a:xfrm>
            <a:off x="1064260" y="786765"/>
            <a:ext cx="7951470" cy="1467485"/>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algn="ctr">
              <a:defRPr/>
            </a:pPr>
            <a:r>
              <a:rPr lang="zh-CN" altLang="en-US" sz="4400" b="1">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rPr>
              <a:t>八年级上册</a:t>
            </a:r>
            <a:r>
              <a:rPr lang="en-US" altLang="zh-CN" sz="4400" b="1">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rPr>
              <a:t>  </a:t>
            </a:r>
            <a:r>
              <a:rPr lang="zh-CN" altLang="en-US" sz="4400" b="1">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rPr>
              <a:t>  </a:t>
            </a:r>
          </a:p>
          <a:p>
            <a:pPr algn="ctr">
              <a:defRPr/>
            </a:pPr>
            <a:r>
              <a:rPr lang="zh-CN" altLang="en-US" sz="4400" b="1">
                <a:solidFill>
                  <a:srgbClr val="FF0000"/>
                </a:solidFill>
                <a:latin typeface="宋体" panose="02010600030101010101" pitchFamily="2" charset="-122"/>
                <a:ea typeface="宋体" panose="02010600030101010101" pitchFamily="2" charset="-122"/>
                <a:cs typeface="宋体" panose="02010600030101010101" pitchFamily="2" charset="-122"/>
              </a:rPr>
              <a:t>第一单元</a:t>
            </a:r>
            <a:r>
              <a:rPr lang="zh-CN" altLang="en-US" sz="4400" b="1">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rPr>
              <a:t>  </a:t>
            </a:r>
            <a:r>
              <a:rPr lang="zh-CN" altLang="en-US" sz="4400" b="1">
                <a:solidFill>
                  <a:srgbClr val="FF0000"/>
                </a:solidFill>
                <a:latin typeface="宋体" panose="02010600030101010101" pitchFamily="2" charset="-122"/>
                <a:ea typeface="宋体" panose="02010600030101010101" pitchFamily="2" charset="-122"/>
                <a:cs typeface="宋体" panose="02010600030101010101" pitchFamily="2" charset="-122"/>
              </a:rPr>
              <a:t>走进社会生活</a:t>
            </a:r>
          </a:p>
        </p:txBody>
      </p:sp>
      <p:sp>
        <p:nvSpPr>
          <p:cNvPr id="8" name="矩形 7"/>
          <p:cNvSpPr/>
          <p:nvPr/>
        </p:nvSpPr>
        <p:spPr>
          <a:xfrm>
            <a:off x="3305175" y="3565208"/>
            <a:ext cx="3219450"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3200" b="1" i="0" u="none" strike="noStrike" kern="1200" cap="none" spc="0" normalizeH="0" baseline="0" noProof="0">
              <a:ln>
                <a:noFill/>
              </a:ln>
              <a:solidFill>
                <a:schemeClr val="tx1"/>
              </a:solidFill>
              <a:effectLst/>
              <a:uLnTx/>
              <a:uFillTx/>
              <a:latin typeface="+mn-lt"/>
              <a:ea typeface="+mn-ea"/>
              <a:cs typeface="+mn-cs"/>
            </a:endParaRPr>
          </a:p>
        </p:txBody>
      </p:sp>
      <p:sp>
        <p:nvSpPr>
          <p:cNvPr id="11" name="矩形 10"/>
          <p:cNvSpPr/>
          <p:nvPr/>
        </p:nvSpPr>
        <p:spPr>
          <a:xfrm>
            <a:off x="3305175" y="2594928"/>
            <a:ext cx="3219450"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3200" b="1" i="0" u="none" strike="noStrike" kern="1200" cap="none" spc="0" normalizeH="0" baseline="0" noProof="0">
              <a:ln>
                <a:noFill/>
              </a:ln>
              <a:solidFill>
                <a:schemeClr val="tx1"/>
              </a:solidFill>
              <a:effectLst/>
              <a:uLnTx/>
              <a:uFillTx/>
              <a:latin typeface="+mn-lt"/>
              <a:ea typeface="+mn-ea"/>
              <a:cs typeface="+mn-cs"/>
            </a:endParaRPr>
          </a:p>
        </p:txBody>
      </p:sp>
      <p:sp>
        <p:nvSpPr>
          <p:cNvPr id="13" name="矩形 12"/>
          <p:cNvSpPr/>
          <p:nvPr/>
        </p:nvSpPr>
        <p:spPr>
          <a:xfrm>
            <a:off x="3305175" y="4535488"/>
            <a:ext cx="3219450"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a:ea typeface="微软雅黑"/>
                <a:cs typeface="Arial"/>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3200" b="1" i="0" u="none" strike="noStrike" kern="1200" cap="none" spc="0" normalizeH="0" baseline="0" noProof="0">
              <a:ln>
                <a:noFill/>
              </a:ln>
              <a:solidFill>
                <a:schemeClr val="tx1"/>
              </a:solidFill>
              <a:effectLst/>
              <a:uLnTx/>
              <a:uFillTx/>
              <a:latin typeface="+mn-lt"/>
              <a:ea typeface="+mn-ea"/>
              <a:cs typeface="+mn-cs"/>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文本框 1"/>
          <p:cNvSpPr txBox="1"/>
          <p:nvPr/>
        </p:nvSpPr>
        <p:spPr>
          <a:xfrm>
            <a:off x="329932" y="2978289"/>
            <a:ext cx="1559506" cy="554103"/>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61012" tIns="61012" rIns="61012" bIns="61012" numCol="1" spcCol="50844" rtlCol="0" anchor="t">
            <a:sp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9pPr>
          </a:lstStyle>
          <a:p>
            <a:r>
              <a:rPr lang="zh-CN" altLang="en-US" sz="2800" b="1">
                <a:solidFill>
                  <a:srgbClr val="FF0000"/>
                </a:solidFill>
                <a:latin typeface="华文隶书" panose="02010800040101010101" pitchFamily="2" charset="-122"/>
                <a:ea typeface="华文隶书" panose="02010800040101010101" pitchFamily="2" charset="-122"/>
              </a:rPr>
              <a:t>核心素养</a:t>
            </a:r>
          </a:p>
        </p:txBody>
      </p:sp>
      <p:sp>
        <p:nvSpPr>
          <p:cNvPr id="6" name="矩形 5"/>
          <p:cNvSpPr/>
          <p:nvPr/>
        </p:nvSpPr>
        <p:spPr>
          <a:xfrm>
            <a:off x="255621" y="3702430"/>
            <a:ext cx="11480971" cy="1674412"/>
          </a:xfrm>
          <a:prstGeom prst="rect">
            <a:avLst/>
          </a:prstGeom>
        </p:spPr>
        <p:txBody>
          <a:bodyPr wrap="square" lIns="122027" tIns="61013" rIns="122027" bIns="61013">
            <a:spAutoFit/>
          </a:bodyPr>
          <a:lstStyle>
            <a:defPPr>
              <a:defRPr lang="zh-CN"/>
            </a:defPPr>
          </a:lstStyle>
          <a:p>
            <a:pPr>
              <a:lnSpc>
                <a:spcPct val="120000"/>
              </a:lnSpc>
            </a:pPr>
            <a:r>
              <a:rPr lang="zh-CN" altLang="en-US" sz="2800" b="1">
                <a:latin typeface="华文新魏" panose="02010800040101010101" pitchFamily="2" charset="-122"/>
                <a:ea typeface="华文新魏" panose="02010800040101010101" pitchFamily="2" charset="-122"/>
              </a:rPr>
              <a:t>（</a:t>
            </a:r>
            <a:r>
              <a:rPr lang="en-US" altLang="zh-CN" sz="2800" b="1">
                <a:latin typeface="华文新魏" panose="02010800040101010101" pitchFamily="2" charset="-122"/>
                <a:ea typeface="华文新魏" panose="02010800040101010101" pitchFamily="2" charset="-122"/>
              </a:rPr>
              <a:t>1</a:t>
            </a:r>
            <a:r>
              <a:rPr lang="zh-CN" altLang="en-US" sz="2800" b="1">
                <a:latin typeface="华文新魏" panose="02010800040101010101" pitchFamily="2" charset="-122"/>
                <a:ea typeface="华文新魏" panose="02010800040101010101" pitchFamily="2" charset="-122"/>
              </a:rPr>
              <a:t>）本单元通过讲述亲社会行为，强调培养亲社会行为、参与公益活动的重要性，侧重培养学生的公共参与素养。</a:t>
            </a:r>
            <a:endParaRPr lang="en-US" altLang="zh-CN" sz="2800" b="1">
              <a:latin typeface="华文新魏" panose="02010800040101010101" pitchFamily="2" charset="-122"/>
              <a:ea typeface="华文新魏" panose="02010800040101010101" pitchFamily="2" charset="-122"/>
            </a:endParaRPr>
          </a:p>
          <a:p>
            <a:pPr>
              <a:lnSpc>
                <a:spcPct val="120000"/>
              </a:lnSpc>
            </a:pPr>
            <a:r>
              <a:rPr lang="zh-CN" altLang="en-US" sz="2800" b="1">
                <a:latin typeface="华文新魏" panose="02010800040101010101" pitchFamily="2" charset="-122"/>
                <a:ea typeface="华文新魏" panose="02010800040101010101" pitchFamily="2" charset="-122"/>
              </a:rPr>
              <a:t>（</a:t>
            </a:r>
            <a:r>
              <a:rPr lang="en-US" altLang="zh-CN" sz="2800" b="1">
                <a:latin typeface="华文新魏" panose="02010800040101010101" pitchFamily="2" charset="-122"/>
                <a:ea typeface="华文新魏" panose="02010800040101010101" pitchFamily="2" charset="-122"/>
              </a:rPr>
              <a:t>2</a:t>
            </a:r>
            <a:r>
              <a:rPr lang="zh-CN" altLang="en-US" sz="2800" b="1">
                <a:latin typeface="华文新魏" panose="02010800040101010101" pitchFamily="2" charset="-122"/>
                <a:ea typeface="华文新魏" panose="02010800040101010101" pitchFamily="2" charset="-122"/>
              </a:rPr>
              <a:t>）引导学生热心公益活动，培养亲社会行为，参与到社会治理进程中。</a:t>
            </a:r>
            <a:endParaRPr lang="en-US" altLang="zh-CN" sz="2800" b="1">
              <a:latin typeface="华文新魏" panose="02010800040101010101" pitchFamily="2" charset="-122"/>
              <a:ea typeface="华文新魏" panose="02010800040101010101" pitchFamily="2" charset="-122"/>
            </a:endParaRPr>
          </a:p>
        </p:txBody>
      </p:sp>
      <p:cxnSp>
        <p:nvCxnSpPr>
          <p:cNvPr id="7" name="直接连接符 6"/>
          <p:cNvCxnSpPr/>
          <p:nvPr/>
        </p:nvCxnSpPr>
        <p:spPr>
          <a:xfrm>
            <a:off x="0" y="648975"/>
            <a:ext cx="12202795" cy="26665"/>
          </a:xfrm>
          <a:prstGeom prst="line">
            <a:avLst/>
          </a:prstGeom>
          <a:ln>
            <a:solidFill>
              <a:srgbClr val="C00000"/>
            </a:solidFill>
          </a:ln>
        </p:spPr>
        <p:style>
          <a:lnRef idx="3">
            <a:schemeClr val="accent2"/>
          </a:lnRef>
          <a:fillRef idx="0">
            <a:schemeClr val="accent2"/>
          </a:fillRef>
          <a:effectRef idx="2">
            <a:schemeClr val="accent2"/>
          </a:effectRef>
          <a:fontRef idx="minor">
            <a:schemeClr val="tx1"/>
          </a:fontRef>
        </p:style>
      </p:cxnSp>
      <p:sp>
        <p:nvSpPr>
          <p:cNvPr id="10" name="文本框 1"/>
          <p:cNvSpPr txBox="1"/>
          <p:nvPr/>
        </p:nvSpPr>
        <p:spPr>
          <a:xfrm>
            <a:off x="406228" y="764326"/>
            <a:ext cx="1528622" cy="523218"/>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mn-lt"/>
                <a:ea typeface="+mn-ea"/>
                <a:cs typeface="+mn-cs"/>
                <a:sym typeface="Wingdings"/>
              </a:defRPr>
            </a:lvl9pPr>
          </a:lstStyle>
          <a:p>
            <a:r>
              <a:rPr lang="zh-CN" altLang="en-US" sz="2800" b="1">
                <a:solidFill>
                  <a:srgbClr val="FF0000"/>
                </a:solidFill>
                <a:latin typeface="华文隶书" panose="02010800040101010101" pitchFamily="2" charset="-122"/>
                <a:ea typeface="华文隶书" panose="02010800040101010101" pitchFamily="2" charset="-122"/>
              </a:rPr>
              <a:t>课程标准</a:t>
            </a:r>
          </a:p>
        </p:txBody>
      </p:sp>
      <p:sp>
        <p:nvSpPr>
          <p:cNvPr id="11" name="矩形 10"/>
          <p:cNvSpPr/>
          <p:nvPr/>
        </p:nvSpPr>
        <p:spPr>
          <a:xfrm>
            <a:off x="460016" y="1581490"/>
            <a:ext cx="10915455" cy="1097223"/>
          </a:xfrm>
          <a:prstGeom prst="rect">
            <a:avLst/>
          </a:prstGeom>
        </p:spPr>
        <p:txBody>
          <a:bodyPr wrap="square">
            <a:spAutoFit/>
          </a:bodyPr>
          <a:lstStyle>
            <a:defPPr>
              <a:defRPr lang="zh-CN"/>
            </a:defPPr>
          </a:lstStyle>
          <a:p>
            <a:pPr>
              <a:lnSpc>
                <a:spcPct val="120000"/>
              </a:lnSpc>
            </a:pPr>
            <a:r>
              <a:rPr lang="zh-CN" altLang="en-US" sz="2800" b="1">
                <a:latin typeface="华文新魏" panose="02010800040101010101" pitchFamily="2" charset="-122"/>
                <a:ea typeface="华文新魏" panose="02010800040101010101" pitchFamily="2" charset="-122"/>
              </a:rPr>
              <a:t>合理利用互联网等媒介，感受社会生活的发展变化，增进关心社会的兴趣和情感，养成亲社会行为。</a:t>
            </a:r>
            <a:endParaRPr lang="en-US" altLang="zh-CN" sz="2800" b="1">
              <a:latin typeface="华文新魏" panose="02010800040101010101" pitchFamily="2" charset="-122"/>
              <a:ea typeface="华文新魏" panose="02010800040101010101" pitchFamily="2" charset="-122"/>
            </a:endParaRPr>
          </a:p>
        </p:txBody>
      </p:sp>
      <p:pic>
        <p:nvPicPr>
          <p:cNvPr id="18" name="原创设计师：http://chn.docer.com/works?userid=251545333        _4" descr="Nipic_4268027_20150724132014183237.png"/>
          <p:cNvPicPr>
            <a:picLocks noChangeAspect="1"/>
          </p:cNvPicPr>
          <p:nvPr/>
        </p:nvPicPr>
        <p:blipFill>
          <a:blip r:embed="rId2"/>
          <a:stretch>
            <a:fillRect/>
          </a:stretch>
        </p:blipFill>
        <p:spPr>
          <a:xfrm>
            <a:off x="148590" y="0"/>
            <a:ext cx="1045210" cy="5600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4" presetClass="entr" presetSubtype="0" fill="hold" grpId="2" nodeType="clickEffect">
                                  <p:stCondLst>
                                    <p:cond delay="0"/>
                                  </p:stCondLst>
                                  <p:childTnLst>
                                    <p:set>
                                      <p:cBhvr>
                                        <p:cTn id="6" dur="1" fill="hold">
                                          <p:stCondLst>
                                            <p:cond delay="0"/>
                                          </p:stCondLst>
                                        </p:cTn>
                                        <p:tgtEl>
                                          <p:spTgt spid="11"/>
                                        </p:tgtEl>
                                        <p:attrNameLst>
                                          <p:attrName>style.visibility</p:attrName>
                                        </p:attrNameLst>
                                      </p:cBhvr>
                                      <p:to>
                                        <p:strVal val="visible"/>
                                      </p:to>
                                    </p:set>
                                    <p:anim to="" calcmode="lin" valueType="num">
                                      <p:cBhvr>
                                        <p:cTn id="7" dur="1" fill="hold"/>
                                        <p:tgtEl>
                                          <p:spTgt spid="11"/>
                                        </p:tgtEl>
                                      </p:cBhvr>
                                    </p:anim>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2000"/>
                                        <p:tgtEl>
                                          <p:spTgt spid="4"/>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4" presetClass="entr" presetSubtype="0" fill="hold" grpId="1" nodeType="clickEffect">
                                  <p:stCondLst>
                                    <p:cond delay="0"/>
                                  </p:stCondLst>
                                  <p:childTnLst>
                                    <p:set>
                                      <p:cBhvr>
                                        <p:cTn id="18" dur="1" fill="hold">
                                          <p:stCondLst>
                                            <p:cond delay="0"/>
                                          </p:stCondLst>
                                        </p:cTn>
                                        <p:tgtEl>
                                          <p:spTgt spid="6"/>
                                        </p:tgtEl>
                                        <p:attrNameLst>
                                          <p:attrName>style.visibility</p:attrName>
                                        </p:attrNameLst>
                                      </p:cBhvr>
                                      <p:to>
                                        <p:strVal val="visible"/>
                                      </p:to>
                                    </p:set>
                                    <p:anim to="" calcmode="lin" valueType="num">
                                      <p:cBhvr>
                                        <p:cTn id="19" dur="1" fill="hold"/>
                                        <p:tgtEl>
                                          <p:spTgt spid="6"/>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1"/>
      <p:bldP spid="11" grpId="2"/>
    </p:bldLst>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01</a:t>
            </a:r>
            <a:endParaRPr lang="en-US" altLang="zh-CN">
              <a:solidFill>
                <a:srgbClr val="FFBA55"/>
              </a:solidFill>
              <a:cs typeface="+mn-ea"/>
              <a:sym typeface="+mn-ea"/>
            </a:endParaRPr>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考点梳理</a:t>
            </a:r>
          </a:p>
        </p:txBody>
      </p:sp>
    </p:spTree>
    <p:custDataLst>
      <p:tags r:id="rId2"/>
    </p:custData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1054100" y="902970"/>
            <a:ext cx="9573895" cy="6123940"/>
          </a:xfrm>
          <a:prstGeom prst="rect">
            <a:avLst/>
          </a:prstGeom>
          <a:noFill/>
        </p:spPr>
        <p:txBody>
          <a:bodyPr wrap="square" rtlCol="0">
            <a:spAutoFit/>
          </a:bodyPr>
          <a:lstStyle>
            <a:defPPr>
              <a:defRPr lang="zh-CN"/>
            </a:defPPr>
          </a:lstStyle>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一、感受社会生活的重要意义</a:t>
            </a:r>
          </a:p>
          <a:p>
            <a:r>
              <a:rPr lang="zh-CN" altLang="en-US" sz="2800">
                <a:latin typeface="宋体" panose="02010600030101010101" pitchFamily="2" charset="-122"/>
                <a:ea typeface="宋体" panose="02010600030101010101" pitchFamily="2" charset="-122"/>
                <a:cs typeface="宋体" panose="02010600030101010101" pitchFamily="2" charset="-122"/>
              </a:rPr>
              <a:t>1我们的社会生活绚丽多彩，置身社会之中，对社会生活的感受越来越丰富。</a:t>
            </a:r>
          </a:p>
          <a:p>
            <a:r>
              <a:rPr lang="zh-CN" altLang="en-US" sz="2800">
                <a:latin typeface="宋体" panose="02010600030101010101" pitchFamily="2" charset="-122"/>
                <a:ea typeface="宋体" panose="02010600030101010101" pitchFamily="2" charset="-122"/>
                <a:cs typeface="宋体" panose="02010600030101010101" pitchFamily="2" charset="-122"/>
              </a:rPr>
              <a:t>2随着身体的成长、智力的发展、能力的提高，我们的社会生活空间不断延展，我们会与越来越多的人打交道，对社会生活的感受越来越丰富，认识越来越深刻。</a:t>
            </a:r>
          </a:p>
          <a:p>
            <a:r>
              <a:rPr lang="zh-CN" altLang="en-US" sz="2800">
                <a:latin typeface="宋体" panose="02010600030101010101" pitchFamily="2" charset="-122"/>
                <a:ea typeface="宋体" panose="02010600030101010101" pitchFamily="2" charset="-122"/>
                <a:cs typeface="宋体" panose="02010600030101010101" pitchFamily="2" charset="-122"/>
              </a:rPr>
              <a:t>3我们会更加关注社区治理，并献计献策；会更加关心国家发展，或为之自豪，或准备为之分忧。</a:t>
            </a:r>
          </a:p>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二、为什么人的成长离不开社会</a:t>
            </a:r>
          </a:p>
          <a:p>
            <a:r>
              <a:rPr lang="zh-CN" altLang="en-US" sz="2800">
                <a:latin typeface="宋体" panose="02010600030101010101" pitchFamily="2" charset="-122"/>
                <a:ea typeface="宋体" panose="02010600030101010101" pitchFamily="2" charset="-122"/>
                <a:cs typeface="宋体" panose="02010600030101010101" pitchFamily="2" charset="-122"/>
              </a:rPr>
              <a:t>1人的成长是不断社会化的过程。</a:t>
            </a:r>
          </a:p>
          <a:p>
            <a:r>
              <a:rPr lang="zh-CN" altLang="en-US" sz="2800">
                <a:latin typeface="宋体" panose="02010600030101010101" pitchFamily="2" charset="-122"/>
                <a:ea typeface="宋体" panose="02010600030101010101" pitchFamily="2" charset="-122"/>
                <a:cs typeface="宋体" panose="02010600030101010101" pitchFamily="2" charset="-122"/>
              </a:rPr>
              <a:t>2我们的衣食住行、学习、娱乐等都与社会的方方面面发生着千丝万缕的关系，人的生存和发展离不开社会，每个人都能从社会中获得</a:t>
            </a:r>
            <a:r>
              <a:rPr lang="zh-CN" altLang="en-US" sz="2800" u="sng">
                <a:solidFill>
                  <a:srgbClr val="FF0000"/>
                </a:solidFill>
                <a:latin typeface="宋体" panose="02010600030101010101" pitchFamily="2" charset="-122"/>
                <a:ea typeface="宋体" panose="02010600030101010101" pitchFamily="2" charset="-122"/>
                <a:cs typeface="宋体" panose="02010600030101010101" pitchFamily="2" charset="-122"/>
              </a:rPr>
              <a:t>物质支持和精神滋养</a:t>
            </a:r>
            <a:r>
              <a:rPr lang="zh-CN" altLang="en-US" sz="2800">
                <a:latin typeface="宋体" panose="02010600030101010101" pitchFamily="2" charset="-122"/>
                <a:ea typeface="宋体" panose="02010600030101010101" pitchFamily="2" charset="-122"/>
                <a:cs typeface="宋体" panose="02010600030101010101" pitchFamily="2" charset="-122"/>
              </a:rPr>
              <a:t>。</a:t>
            </a:r>
          </a:p>
          <a:p>
            <a:endParaRPr lang="zh-CN" altLang="en-US" sz="2800">
              <a:latin typeface="宋体" panose="02010600030101010101" pitchFamily="2" charset="-122"/>
              <a:ea typeface="宋体" panose="02010600030101010101" pitchFamily="2" charset="-122"/>
              <a:cs typeface="宋体" panose="02010600030101010101" pitchFamily="2" charset="-122"/>
            </a:endParaRPr>
          </a:p>
        </p:txBody>
      </p:sp>
      <p:sp>
        <p:nvSpPr>
          <p:cNvPr id="4" name="文本框 3"/>
          <p:cNvSpPr txBox="1"/>
          <p:nvPr/>
        </p:nvSpPr>
        <p:spPr>
          <a:xfrm>
            <a:off x="3622675" y="319405"/>
            <a:ext cx="6583680" cy="583565"/>
          </a:xfrm>
          <a:prstGeom prst="rect">
            <a:avLst/>
          </a:prstGeom>
          <a:noFill/>
        </p:spPr>
        <p:txBody>
          <a:bodyPr wrap="square" rtlCol="0">
            <a:spAutoFit/>
          </a:bodyPr>
          <a:lstStyle>
            <a:defPPr>
              <a:defRPr lang="zh-CN"/>
            </a:defPPr>
          </a:lstStyle>
          <a:p>
            <a:r>
              <a:rPr sz="3200">
                <a:solidFill>
                  <a:schemeClr val="tx1"/>
                </a:solidFill>
                <a:latin typeface="宋体" panose="02010600030101010101" pitchFamily="2" charset="-122"/>
                <a:ea typeface="宋体" panose="02010600030101010101" pitchFamily="2" charset="-122"/>
                <a:cs typeface="宋体" panose="02010600030101010101" pitchFamily="2" charset="-122"/>
              </a:rPr>
              <a:t>第一课    丰富的社会生活</a:t>
            </a:r>
          </a:p>
        </p:txBody>
      </p:sp>
    </p:spTree>
    <p:custDataLst>
      <p:tags r:id="rId2"/>
    </p:custData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607060" y="367030"/>
            <a:ext cx="11230610" cy="6123940"/>
          </a:xfrm>
          <a:prstGeom prst="rect">
            <a:avLst/>
          </a:prstGeom>
          <a:noFill/>
        </p:spPr>
        <p:txBody>
          <a:bodyPr wrap="square" rtlCol="0">
            <a:spAutoFit/>
          </a:bodyPr>
          <a:lstStyle>
            <a:defPPr>
              <a:defRPr lang="zh-CN"/>
            </a:defPPr>
          </a:lstStyle>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三、为什么要养成亲社会行为（意义）</a:t>
            </a:r>
          </a:p>
          <a:p>
            <a:r>
              <a:rPr lang="zh-CN" altLang="en-US" sz="2800">
                <a:latin typeface="宋体" panose="02010600030101010101" pitchFamily="2" charset="-122"/>
                <a:ea typeface="宋体" panose="02010600030101010101" pitchFamily="2" charset="-122"/>
                <a:cs typeface="宋体" panose="02010600030101010101" pitchFamily="2" charset="-122"/>
              </a:rPr>
              <a:t>1青少年处于走向社会的</a:t>
            </a:r>
            <a:r>
              <a:rPr lang="zh-CN" altLang="en-US" sz="2800" u="sng">
                <a:solidFill>
                  <a:srgbClr val="FF0000"/>
                </a:solidFill>
                <a:latin typeface="宋体" panose="02010600030101010101" pitchFamily="2" charset="-122"/>
                <a:ea typeface="宋体" panose="02010600030101010101" pitchFamily="2" charset="-122"/>
                <a:cs typeface="宋体" panose="02010600030101010101" pitchFamily="2" charset="-122"/>
              </a:rPr>
              <a:t>关键时期</a:t>
            </a:r>
            <a:r>
              <a:rPr lang="zh-CN" altLang="en-US" sz="2800">
                <a:latin typeface="宋体" panose="02010600030101010101" pitchFamily="2" charset="-122"/>
                <a:ea typeface="宋体" panose="02010600030101010101" pitchFamily="2" charset="-122"/>
                <a:cs typeface="宋体" panose="02010600030101010101" pitchFamily="2" charset="-122"/>
              </a:rPr>
              <a:t>，我们应该树立积极的生活态度，关注社会，了解社会，服务社会，养成亲社会行为。</a:t>
            </a:r>
          </a:p>
          <a:p>
            <a:r>
              <a:rPr lang="zh-CN" altLang="en-US" sz="2800">
                <a:latin typeface="宋体" panose="02010600030101010101" pitchFamily="2" charset="-122"/>
                <a:ea typeface="宋体" panose="02010600030101010101" pitchFamily="2" charset="-122"/>
                <a:cs typeface="宋体" panose="02010600030101010101" pitchFamily="2" charset="-122"/>
              </a:rPr>
              <a:t>2谦让、分享、帮助他人、关心社会发展等亲社会行为，有利于我们养成良好的行为习惯，塑造健康的人格，形成正确的价值观念，获得他人和社会的接纳与认可。</a:t>
            </a:r>
          </a:p>
          <a:p>
            <a:r>
              <a:rPr lang="zh-CN" altLang="en-US" sz="2800">
                <a:latin typeface="宋体" panose="02010600030101010101" pitchFamily="2" charset="-122"/>
                <a:ea typeface="宋体" panose="02010600030101010101" pitchFamily="2" charset="-122"/>
                <a:cs typeface="宋体" panose="02010600030101010101" pitchFamily="2" charset="-122"/>
              </a:rPr>
              <a:t>3我们只有主动关心社会，积极融入社会，倾力奉献社会，才能实现自己的人生价值。</a:t>
            </a:r>
          </a:p>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四、如何养成亲社会行为</a:t>
            </a:r>
          </a:p>
          <a:p>
            <a:r>
              <a:rPr lang="zh-CN" altLang="en-US" sz="2800">
                <a:latin typeface="宋体" panose="02010600030101010101" pitchFamily="2" charset="-122"/>
                <a:ea typeface="宋体" panose="02010600030101010101" pitchFamily="2" charset="-122"/>
                <a:cs typeface="宋体" panose="02010600030101010101" pitchFamily="2" charset="-122"/>
              </a:rPr>
              <a:t>1我们要主动了解社会，关注社会发展变化，积极投身于社会实践。</a:t>
            </a:r>
          </a:p>
          <a:p>
            <a:r>
              <a:rPr lang="zh-CN" altLang="en-US" sz="2800">
                <a:latin typeface="宋体" panose="02010600030101010101" pitchFamily="2" charset="-122"/>
                <a:ea typeface="宋体" panose="02010600030101010101" pitchFamily="2" charset="-122"/>
                <a:cs typeface="宋体" panose="02010600030101010101" pitchFamily="2" charset="-122"/>
              </a:rPr>
              <a:t>2在社会生活中，我们要遵守社会规则和习俗，热心帮助他人，想他人之所想，急他人之所急。</a:t>
            </a:r>
          </a:p>
          <a:p>
            <a:r>
              <a:rPr lang="zh-CN" altLang="en-US" sz="2800">
                <a:latin typeface="宋体" panose="02010600030101010101" pitchFamily="2" charset="-122"/>
                <a:ea typeface="宋体" panose="02010600030101010101" pitchFamily="2" charset="-122"/>
                <a:cs typeface="宋体" panose="02010600030101010101" pitchFamily="2" charset="-122"/>
              </a:rPr>
              <a:t>3我们只有主动关心社会，积极融入社会，奉献社会，才能实现自己的人生价值。</a:t>
            </a:r>
          </a:p>
        </p:txBody>
      </p:sp>
    </p:spTree>
    <p:custDataLst>
      <p:tags r:id="rId2"/>
    </p:custDataLst>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659765" y="1249680"/>
            <a:ext cx="9427210" cy="1814830"/>
          </a:xfrm>
          <a:prstGeom prst="rect">
            <a:avLst/>
          </a:prstGeom>
          <a:noFill/>
        </p:spPr>
        <p:txBody>
          <a:bodyPr wrap="square" rtlCol="0">
            <a:spAutoFit/>
          </a:bodyPr>
          <a:lstStyle>
            <a:defPPr>
              <a:defRPr lang="zh-CN"/>
            </a:defPPr>
          </a:lstStyle>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一、网络怎样丰富日常生活</a:t>
            </a:r>
          </a:p>
          <a:p>
            <a:r>
              <a:rPr lang="zh-CN" altLang="en-US" sz="2800">
                <a:latin typeface="宋体" panose="02010600030101010101" pitchFamily="2" charset="-122"/>
                <a:ea typeface="宋体" panose="02010600030101010101" pitchFamily="2" charset="-122"/>
                <a:cs typeface="宋体" panose="02010600030101010101" pitchFamily="2" charset="-122"/>
              </a:rPr>
              <a:t>1网络让我们日常生活中的</a:t>
            </a:r>
            <a:r>
              <a:rPr lang="zh-CN" altLang="en-US" sz="2800" u="sng">
                <a:solidFill>
                  <a:srgbClr val="FF0000"/>
                </a:solidFill>
                <a:latin typeface="宋体" panose="02010600030101010101" pitchFamily="2" charset="-122"/>
                <a:ea typeface="宋体" panose="02010600030101010101" pitchFamily="2" charset="-122"/>
                <a:cs typeface="宋体" panose="02010600030101010101" pitchFamily="2" charset="-122"/>
              </a:rPr>
              <a:t>信息传递和交流</a:t>
            </a:r>
            <a:r>
              <a:rPr lang="zh-CN" altLang="en-US" sz="2800">
                <a:latin typeface="宋体" panose="02010600030101010101" pitchFamily="2" charset="-122"/>
                <a:ea typeface="宋体" panose="02010600030101010101" pitchFamily="2" charset="-122"/>
                <a:cs typeface="宋体" panose="02010600030101010101" pitchFamily="2" charset="-122"/>
              </a:rPr>
              <a:t>变得方便迅捷。</a:t>
            </a:r>
          </a:p>
          <a:p>
            <a:r>
              <a:rPr lang="zh-CN" altLang="en-US" sz="2800">
                <a:latin typeface="宋体" panose="02010600030101010101" pitchFamily="2" charset="-122"/>
                <a:ea typeface="宋体" panose="02010600030101010101" pitchFamily="2" charset="-122"/>
                <a:cs typeface="宋体" panose="02010600030101010101" pitchFamily="2" charset="-122"/>
              </a:rPr>
              <a:t>2网络打破了传统人际交往的</a:t>
            </a:r>
            <a:r>
              <a:rPr lang="zh-CN" altLang="en-US" sz="2800" u="sng">
                <a:solidFill>
                  <a:srgbClr val="FF0000"/>
                </a:solidFill>
                <a:latin typeface="宋体" panose="02010600030101010101" pitchFamily="2" charset="-122"/>
                <a:ea typeface="宋体" panose="02010600030101010101" pitchFamily="2" charset="-122"/>
                <a:cs typeface="宋体" panose="02010600030101010101" pitchFamily="2" charset="-122"/>
              </a:rPr>
              <a:t>时空限制</a:t>
            </a:r>
            <a:r>
              <a:rPr lang="zh-CN" altLang="en-US" sz="2800">
                <a:latin typeface="宋体" panose="02010600030101010101" pitchFamily="2" charset="-122"/>
                <a:ea typeface="宋体" panose="02010600030101010101" pitchFamily="2" charset="-122"/>
                <a:cs typeface="宋体" panose="02010600030101010101" pitchFamily="2" charset="-122"/>
              </a:rPr>
              <a:t>，促进了人际交往。</a:t>
            </a:r>
          </a:p>
          <a:p>
            <a:r>
              <a:rPr lang="zh-CN" altLang="en-US" sz="2800">
                <a:latin typeface="宋体" panose="02010600030101010101" pitchFamily="2" charset="-122"/>
                <a:ea typeface="宋体" panose="02010600030101010101" pitchFamily="2" charset="-122"/>
                <a:cs typeface="宋体" panose="02010600030101010101" pitchFamily="2" charset="-122"/>
              </a:rPr>
              <a:t>3网络让我们的生活变得更加便利和丰富多彩。</a:t>
            </a:r>
          </a:p>
        </p:txBody>
      </p:sp>
      <p:sp>
        <p:nvSpPr>
          <p:cNvPr id="4" name="文本框 3"/>
          <p:cNvSpPr txBox="1"/>
          <p:nvPr/>
        </p:nvSpPr>
        <p:spPr>
          <a:xfrm>
            <a:off x="2447290" y="429260"/>
            <a:ext cx="5345430" cy="583565"/>
          </a:xfrm>
          <a:prstGeom prst="rect">
            <a:avLst/>
          </a:prstGeom>
          <a:noFill/>
        </p:spPr>
        <p:txBody>
          <a:bodyPr wrap="square" rtlCol="0">
            <a:spAutoFit/>
          </a:bodyPr>
          <a:lstStyle>
            <a:defPPr>
              <a:defRPr lang="zh-CN"/>
            </a:defPPr>
          </a:lstStyle>
          <a:p>
            <a:pPr algn="ctr"/>
            <a:r>
              <a:rPr lang="zh-CN" altLang="en-US" sz="3200">
                <a:sym typeface="+mn-ea"/>
              </a:rPr>
              <a:t>第二课  网络生活新空间</a:t>
            </a:r>
            <a:endParaRPr lang="zh-CN" altLang="en-US" sz="3200"/>
          </a:p>
        </p:txBody>
      </p:sp>
      <p:sp>
        <p:nvSpPr>
          <p:cNvPr id="5" name="文本框 4"/>
          <p:cNvSpPr txBox="1"/>
          <p:nvPr/>
        </p:nvSpPr>
        <p:spPr>
          <a:xfrm>
            <a:off x="659765" y="3064510"/>
            <a:ext cx="10878185" cy="3107690"/>
          </a:xfrm>
          <a:prstGeom prst="rect">
            <a:avLst/>
          </a:prstGeom>
          <a:noFill/>
        </p:spPr>
        <p:txBody>
          <a:bodyPr wrap="square" rtlCol="0">
            <a:spAutoFit/>
          </a:bodyPr>
          <a:lstStyle>
            <a:defPPr>
              <a:defRPr lang="zh-CN"/>
            </a:defPPr>
          </a:lstStyle>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二、网络怎样推动社会进步</a:t>
            </a:r>
          </a:p>
          <a:p>
            <a:r>
              <a:rPr lang="zh-CN" altLang="en-US" sz="2800">
                <a:latin typeface="宋体" panose="02010600030101010101" pitchFamily="2" charset="-122"/>
                <a:ea typeface="宋体" panose="02010600030101010101" pitchFamily="2" charset="-122"/>
                <a:cs typeface="宋体" panose="02010600030101010101" pitchFamily="2" charset="-122"/>
              </a:rPr>
              <a:t>1网络为经济发展注入</a:t>
            </a:r>
            <a:r>
              <a:rPr lang="zh-CN" altLang="en-US" sz="2800" u="sng">
                <a:solidFill>
                  <a:srgbClr val="FF0000"/>
                </a:solidFill>
                <a:latin typeface="宋体" panose="02010600030101010101" pitchFamily="2" charset="-122"/>
                <a:ea typeface="宋体" panose="02010600030101010101" pitchFamily="2" charset="-122"/>
                <a:cs typeface="宋体" panose="02010600030101010101" pitchFamily="2" charset="-122"/>
              </a:rPr>
              <a:t>新的活力</a:t>
            </a:r>
            <a:r>
              <a:rPr lang="zh-CN" altLang="en-US" sz="2800">
                <a:latin typeface="宋体" panose="02010600030101010101" pitchFamily="2" charset="-122"/>
                <a:ea typeface="宋体" panose="02010600030101010101" pitchFamily="2" charset="-122"/>
                <a:cs typeface="宋体" panose="02010600030101010101" pitchFamily="2" charset="-122"/>
              </a:rPr>
              <a:t>，促进了人才、资金、技术、物资的流动，推动了传统产业转型升级，提升了经济发展水平。</a:t>
            </a:r>
          </a:p>
          <a:p>
            <a:r>
              <a:rPr lang="zh-CN" altLang="en-US" sz="2800">
                <a:latin typeface="宋体" panose="02010600030101010101" pitchFamily="2" charset="-122"/>
                <a:ea typeface="宋体" panose="02010600030101010101" pitchFamily="2" charset="-122"/>
                <a:cs typeface="宋体" panose="02010600030101010101" pitchFamily="2" charset="-122"/>
              </a:rPr>
              <a:t>2网络促进了民主政治的进步，互联网丰富了民主形式，拓宽了民主渠道，有利于保障公民的知情权、参与权、表达权、监督权。</a:t>
            </a:r>
          </a:p>
          <a:p>
            <a:r>
              <a:rPr lang="zh-CN" altLang="en-US" sz="2800">
                <a:latin typeface="宋体" panose="02010600030101010101" pitchFamily="2" charset="-122"/>
                <a:ea typeface="宋体" panose="02010600030101010101" pitchFamily="2" charset="-122"/>
                <a:cs typeface="宋体" panose="02010600030101010101" pitchFamily="2" charset="-122"/>
              </a:rPr>
              <a:t>3网络为文化传播和科技创新搭建新平台。互联网提高了文化传播的速度，促进了创新资源的合作与共享。</a:t>
            </a:r>
          </a:p>
        </p:txBody>
      </p:sp>
    </p:spTree>
    <p:custDataLst>
      <p:tags r:id="rId2"/>
    </p:custDataLst>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788670" y="807085"/>
            <a:ext cx="10123170" cy="5262245"/>
          </a:xfrm>
          <a:prstGeom prst="rect">
            <a:avLst/>
          </a:prstGeom>
          <a:noFill/>
        </p:spPr>
        <p:txBody>
          <a:bodyPr wrap="square" rtlCol="0">
            <a:spAutoFit/>
          </a:bodyPr>
          <a:lstStyle>
            <a:defPPr>
              <a:defRPr lang="zh-CN"/>
            </a:defPPr>
          </a:lstStyle>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三、怎样看待“网络是把双刃剑”</a:t>
            </a:r>
          </a:p>
          <a:p>
            <a:r>
              <a:rPr lang="zh-CN" altLang="en-US" sz="2800">
                <a:latin typeface="宋体" panose="02010600030101010101" pitchFamily="2" charset="-122"/>
                <a:ea typeface="宋体" panose="02010600030101010101" pitchFamily="2" charset="-122"/>
                <a:cs typeface="宋体" panose="02010600030101010101" pitchFamily="2" charset="-122"/>
              </a:rPr>
              <a:t>1网络信息</a:t>
            </a:r>
            <a:r>
              <a:rPr lang="zh-CN" altLang="en-US" sz="2800" u="sng">
                <a:solidFill>
                  <a:srgbClr val="FF0000"/>
                </a:solidFill>
                <a:latin typeface="宋体" panose="02010600030101010101" pitchFamily="2" charset="-122"/>
                <a:ea typeface="宋体" panose="02010600030101010101" pitchFamily="2" charset="-122"/>
                <a:cs typeface="宋体" panose="02010600030101010101" pitchFamily="2" charset="-122"/>
              </a:rPr>
              <a:t>良莠不齐</a:t>
            </a:r>
            <a:r>
              <a:rPr lang="zh-CN" altLang="en-US" sz="2800">
                <a:latin typeface="宋体" panose="02010600030101010101" pitchFamily="2" charset="-122"/>
                <a:ea typeface="宋体" panose="02010600030101010101" pitchFamily="2" charset="-122"/>
                <a:cs typeface="宋体" panose="02010600030101010101" pitchFamily="2" charset="-122"/>
              </a:rPr>
              <a:t>。在网络时代，人人能够参与信息发布，信息变得丰富的同时，也出现了一些虚假的、不良的信息。</a:t>
            </a:r>
          </a:p>
          <a:p>
            <a:r>
              <a:rPr lang="zh-CN" altLang="en-US" sz="2800">
                <a:latin typeface="宋体" panose="02010600030101010101" pitchFamily="2" charset="-122"/>
                <a:ea typeface="宋体" panose="02010600030101010101" pitchFamily="2" charset="-122"/>
                <a:cs typeface="宋体" panose="02010600030101010101" pitchFamily="2" charset="-122"/>
              </a:rPr>
              <a:t>2沉迷于网络，影响学习、工作和生活。</a:t>
            </a:r>
          </a:p>
          <a:p>
            <a:r>
              <a:rPr lang="zh-CN" altLang="en-US" sz="2800">
                <a:latin typeface="宋体" panose="02010600030101010101" pitchFamily="2" charset="-122"/>
                <a:ea typeface="宋体" panose="02010600030101010101" pitchFamily="2" charset="-122"/>
                <a:cs typeface="宋体" panose="02010600030101010101" pitchFamily="2" charset="-122"/>
              </a:rPr>
              <a:t>3个人隐私容易被侵犯。</a:t>
            </a:r>
          </a:p>
          <a:p>
            <a:endParaRPr lang="zh-CN" altLang="en-US" sz="2800">
              <a:latin typeface="宋体" panose="02010600030101010101" pitchFamily="2" charset="-122"/>
              <a:ea typeface="宋体" panose="02010600030101010101" pitchFamily="2" charset="-122"/>
              <a:cs typeface="宋体" panose="02010600030101010101" pitchFamily="2" charset="-122"/>
            </a:endParaRPr>
          </a:p>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四、怎样理性参与网络生活</a:t>
            </a:r>
          </a:p>
          <a:p>
            <a:r>
              <a:rPr lang="zh-CN" altLang="en-US" sz="2800">
                <a:latin typeface="宋体" panose="02010600030101010101" pitchFamily="2" charset="-122"/>
                <a:ea typeface="宋体" panose="02010600030101010101" pitchFamily="2" charset="-122"/>
                <a:cs typeface="宋体" panose="02010600030101010101" pitchFamily="2" charset="-122"/>
              </a:rPr>
              <a:t>1我们要提高</a:t>
            </a:r>
            <a:r>
              <a:rPr lang="zh-CN" altLang="en-US" sz="2800" u="sng">
                <a:solidFill>
                  <a:srgbClr val="FF0000"/>
                </a:solidFill>
                <a:latin typeface="宋体" panose="02010600030101010101" pitchFamily="2" charset="-122"/>
                <a:ea typeface="宋体" panose="02010600030101010101" pitchFamily="2" charset="-122"/>
                <a:cs typeface="宋体" panose="02010600030101010101" pitchFamily="2" charset="-122"/>
              </a:rPr>
              <a:t>媒介素养</a:t>
            </a:r>
            <a:r>
              <a:rPr lang="zh-CN" altLang="en-US" sz="2800">
                <a:latin typeface="宋体" panose="02010600030101010101" pitchFamily="2" charset="-122"/>
                <a:ea typeface="宋体" panose="02010600030101010101" pitchFamily="2" charset="-122"/>
                <a:cs typeface="宋体" panose="02010600030101010101" pitchFamily="2" charset="-122"/>
              </a:rPr>
              <a:t>，积极利用互联网获取新知、促进沟通、完善自我。</a:t>
            </a:r>
          </a:p>
          <a:p>
            <a:r>
              <a:rPr lang="zh-CN" altLang="en-US" sz="2800">
                <a:latin typeface="宋体" panose="02010600030101010101" pitchFamily="2" charset="-122"/>
                <a:ea typeface="宋体" panose="02010600030101010101" pitchFamily="2" charset="-122"/>
                <a:cs typeface="宋体" panose="02010600030101010101" pitchFamily="2" charset="-122"/>
              </a:rPr>
              <a:t>2我们要注意浏览、寻找与学习、工作有关的信息，不应该在无关信息面前停留，不应该在无聊信息上浪费精力，更不可沉溺于网络，要学会</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rPr>
              <a:t>“信息节食”</a:t>
            </a:r>
            <a:r>
              <a:rPr lang="zh-CN" altLang="en-US" sz="2800">
                <a:latin typeface="宋体" panose="02010600030101010101" pitchFamily="2" charset="-122"/>
                <a:ea typeface="宋体" panose="02010600030101010101" pitchFamily="2" charset="-122"/>
                <a:cs typeface="宋体" panose="02010600030101010101" pitchFamily="2" charset="-122"/>
              </a:rPr>
              <a:t>。</a:t>
            </a:r>
          </a:p>
        </p:txBody>
      </p:sp>
    </p:spTree>
    <p:custDataLst>
      <p:tags r:id="rId2"/>
    </p:custDataLst>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754380" y="1185545"/>
            <a:ext cx="10089515" cy="3969385"/>
          </a:xfrm>
          <a:prstGeom prst="rect">
            <a:avLst/>
          </a:prstGeom>
          <a:noFill/>
        </p:spPr>
        <p:txBody>
          <a:bodyPr wrap="square" rtlCol="0">
            <a:spAutoFit/>
          </a:bodyPr>
          <a:lstStyle>
            <a:defPPr>
              <a:defRPr lang="zh-CN"/>
            </a:defPPr>
          </a:lstStyle>
          <a:p>
            <a:r>
              <a:rPr lang="zh-CN" altLang="en-US" sz="2800">
                <a:latin typeface="宋体" panose="02010600030101010101" pitchFamily="2" charset="-122"/>
                <a:ea typeface="宋体" panose="02010600030101010101" pitchFamily="2" charset="-122"/>
                <a:cs typeface="宋体" panose="02010600030101010101" pitchFamily="2" charset="-122"/>
              </a:rPr>
              <a:t>3我们要学会</a:t>
            </a:r>
            <a:r>
              <a:rPr lang="zh-CN" altLang="en-US" sz="2800" u="sng">
                <a:solidFill>
                  <a:srgbClr val="FF0000"/>
                </a:solidFill>
                <a:latin typeface="宋体" panose="02010600030101010101" pitchFamily="2" charset="-122"/>
                <a:ea typeface="宋体" panose="02010600030101010101" pitchFamily="2" charset="-122"/>
                <a:cs typeface="宋体" panose="02010600030101010101" pitchFamily="2" charset="-122"/>
              </a:rPr>
              <a:t>辨析网络信息</a:t>
            </a:r>
            <a:r>
              <a:rPr lang="zh-CN" altLang="en-US" sz="2800">
                <a:latin typeface="宋体" panose="02010600030101010101" pitchFamily="2" charset="-122"/>
                <a:ea typeface="宋体" panose="02010600030101010101" pitchFamily="2" charset="-122"/>
                <a:cs typeface="宋体" panose="02010600030101010101" pitchFamily="2" charset="-122"/>
              </a:rPr>
              <a:t>，让谣言止于智者，自觉抵制暴力、色情、恐怖等不良信息。</a:t>
            </a:r>
          </a:p>
          <a:p>
            <a:r>
              <a:rPr lang="zh-CN" altLang="en-US" sz="2800">
                <a:latin typeface="宋体" panose="02010600030101010101" pitchFamily="2" charset="-122"/>
                <a:ea typeface="宋体" panose="02010600030101010101" pitchFamily="2" charset="-122"/>
                <a:cs typeface="宋体" panose="02010600030101010101" pitchFamily="2" charset="-122"/>
              </a:rPr>
              <a:t>4自觉</a:t>
            </a:r>
            <a:r>
              <a:rPr lang="zh-CN" altLang="en-US" sz="2800" u="sng">
                <a:solidFill>
                  <a:srgbClr val="FF0000"/>
                </a:solidFill>
                <a:latin typeface="宋体" panose="02010600030101010101" pitchFamily="2" charset="-122"/>
                <a:ea typeface="宋体" panose="02010600030101010101" pitchFamily="2" charset="-122"/>
                <a:cs typeface="宋体" panose="02010600030101010101" pitchFamily="2" charset="-122"/>
              </a:rPr>
              <a:t>遵守道德和法律</a:t>
            </a:r>
            <a:r>
              <a:rPr lang="zh-CN" altLang="en-US" sz="2800">
                <a:latin typeface="宋体" panose="02010600030101010101" pitchFamily="2" charset="-122"/>
                <a:ea typeface="宋体" panose="02010600030101010101" pitchFamily="2" charset="-122"/>
                <a:cs typeface="宋体" panose="02010600030101010101" pitchFamily="2" charset="-122"/>
              </a:rPr>
              <a:t>，做一名负责任的网络参与者。</a:t>
            </a:r>
          </a:p>
          <a:p>
            <a:endParaRPr lang="zh-CN" altLang="en-US" sz="2800">
              <a:latin typeface="宋体" panose="02010600030101010101" pitchFamily="2" charset="-122"/>
              <a:ea typeface="宋体" panose="02010600030101010101" pitchFamily="2" charset="-122"/>
              <a:cs typeface="宋体" panose="02010600030101010101" pitchFamily="2" charset="-122"/>
            </a:endParaRPr>
          </a:p>
          <a:p>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五、怎样传播网络正能量</a:t>
            </a:r>
          </a:p>
          <a:p>
            <a:r>
              <a:rPr lang="zh-CN" altLang="en-US" sz="2800">
                <a:latin typeface="宋体" panose="02010600030101010101" pitchFamily="2" charset="-122"/>
                <a:ea typeface="宋体" panose="02010600030101010101" pitchFamily="2" charset="-122"/>
                <a:cs typeface="宋体" panose="02010600030101010101" pitchFamily="2" charset="-122"/>
              </a:rPr>
              <a:t>1充分利用网络平台为社会发展</a:t>
            </a:r>
            <a:r>
              <a:rPr lang="zh-CN" altLang="en-US" sz="2800" u="sng">
                <a:solidFill>
                  <a:srgbClr val="FF0000"/>
                </a:solidFill>
                <a:latin typeface="宋体" panose="02010600030101010101" pitchFamily="2" charset="-122"/>
                <a:ea typeface="宋体" panose="02010600030101010101" pitchFamily="2" charset="-122"/>
                <a:cs typeface="宋体" panose="02010600030101010101" pitchFamily="2" charset="-122"/>
              </a:rPr>
              <a:t>建言献策</a:t>
            </a:r>
            <a:r>
              <a:rPr lang="zh-CN" altLang="en-US" sz="2800">
                <a:latin typeface="宋体" panose="02010600030101010101" pitchFamily="2" charset="-122"/>
                <a:ea typeface="宋体" panose="02010600030101010101" pitchFamily="2" charset="-122"/>
                <a:cs typeface="宋体" panose="02010600030101010101" pitchFamily="2" charset="-122"/>
              </a:rPr>
              <a:t>，通过网络平台向有关部门积极提出意见和建议，为决策科学化、民主化贡献力量。</a:t>
            </a:r>
            <a:endParaRPr lang="zh-CN" altLang="en-US" sz="2800" u="sng">
              <a:latin typeface="宋体" panose="02010600030101010101" pitchFamily="2" charset="-122"/>
              <a:ea typeface="宋体" panose="02010600030101010101" pitchFamily="2" charset="-122"/>
              <a:cs typeface="宋体" panose="02010600030101010101" pitchFamily="2" charset="-122"/>
            </a:endParaRPr>
          </a:p>
          <a:p>
            <a:r>
              <a:rPr lang="zh-CN" altLang="en-US" sz="2800">
                <a:latin typeface="宋体" panose="02010600030101010101" pitchFamily="2" charset="-122"/>
                <a:ea typeface="宋体" panose="02010600030101010101" pitchFamily="2" charset="-122"/>
                <a:cs typeface="宋体" panose="02010600030101010101" pitchFamily="2" charset="-122"/>
              </a:rPr>
              <a:t>2在网上传播</a:t>
            </a:r>
            <a:r>
              <a:rPr lang="zh-CN" altLang="en-US" sz="2800" u="sng">
                <a:solidFill>
                  <a:srgbClr val="FF0000"/>
                </a:solidFill>
                <a:latin typeface="宋体" panose="02010600030101010101" pitchFamily="2" charset="-122"/>
                <a:ea typeface="宋体" panose="02010600030101010101" pitchFamily="2" charset="-122"/>
                <a:cs typeface="宋体" panose="02010600030101010101" pitchFamily="2" charset="-122"/>
              </a:rPr>
              <a:t>正能量</a:t>
            </a:r>
            <a:r>
              <a:rPr lang="zh-CN" altLang="en-US" sz="2800">
                <a:latin typeface="宋体" panose="02010600030101010101" pitchFamily="2" charset="-122"/>
                <a:ea typeface="宋体" panose="02010600030101010101" pitchFamily="2" charset="-122"/>
                <a:cs typeface="宋体" panose="02010600030101010101" pitchFamily="2" charset="-122"/>
              </a:rPr>
              <a:t>，共同培育积极健康、向上向善的网络文化，让网络公共空间充满正能量。</a:t>
            </a:r>
          </a:p>
        </p:txBody>
      </p:sp>
    </p:spTree>
    <p:custDataLst>
      <p:tags r:id="rId2"/>
    </p:custDataLst>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02</a:t>
            </a:r>
            <a:endParaRPr lang="en-US" altLang="zh-CN">
              <a:solidFill>
                <a:srgbClr val="FFBA55"/>
              </a:solidFill>
              <a:cs typeface="+mn-ea"/>
              <a:sym typeface="+mn-ea"/>
            </a:endParaRPr>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真题剖析</a:t>
            </a:r>
          </a:p>
        </p:txBody>
      </p:sp>
    </p:spTree>
    <p:custDataLst>
      <p:tags r:id="rId2"/>
    </p:custDataLst>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436880" y="520511"/>
            <a:ext cx="11551920" cy="5908040"/>
          </a:xfrm>
          <a:prstGeom prst="rect">
            <a:avLst/>
          </a:prstGeom>
          <a:noFill/>
        </p:spPr>
        <p:txBody>
          <a:bodyPr wrap="square">
            <a:spAutoFit/>
          </a:bodyPr>
          <a:lstStyle>
            <a:defPPr>
              <a:defRPr lang="zh-CN"/>
            </a:defPPr>
          </a:lstStyle>
          <a:p>
            <a:r>
              <a:rPr lang="en-US" altLang="zh-CN" sz="2400">
                <a:latin typeface="宋体" panose="02010600030101010101" pitchFamily="2" charset="-122"/>
                <a:ea typeface="宋体" panose="02010600030101010101" pitchFamily="2" charset="-122"/>
                <a:cs typeface="宋体" panose="02010600030101010101" pitchFamily="2" charset="-122"/>
              </a:rPr>
              <a:t>1.</a:t>
            </a:r>
            <a:r>
              <a:rPr lang="zh-CN" altLang="en-US" sz="2400">
                <a:latin typeface="宋体" panose="02010600030101010101" pitchFamily="2" charset="-122"/>
                <a:ea typeface="宋体" panose="02010600030101010101" pitchFamily="2" charset="-122"/>
                <a:cs typeface="宋体" panose="02010600030101010101" pitchFamily="2" charset="-122"/>
              </a:rPr>
              <a:t>（</a:t>
            </a:r>
            <a:r>
              <a:rPr lang="en-US" altLang="zh-CN" sz="2400">
                <a:latin typeface="宋体" panose="02010600030101010101" pitchFamily="2" charset="-122"/>
                <a:ea typeface="宋体" panose="02010600030101010101" pitchFamily="2" charset="-122"/>
                <a:cs typeface="宋体" panose="02010600030101010101" pitchFamily="2" charset="-122"/>
              </a:rPr>
              <a:t>2021·</a:t>
            </a:r>
            <a:r>
              <a:rPr lang="zh-CN" altLang="en-US" sz="2400">
                <a:latin typeface="宋体" panose="02010600030101010101" pitchFamily="2" charset="-122"/>
                <a:ea typeface="宋体" panose="02010600030101010101" pitchFamily="2" charset="-122"/>
                <a:cs typeface="宋体" panose="02010600030101010101" pitchFamily="2" charset="-122"/>
              </a:rPr>
              <a:t>内蒙古赤峰）</a:t>
            </a:r>
            <a:r>
              <a:rPr lang="en-US" altLang="zh-CN" sz="2400">
                <a:latin typeface="宋体" panose="02010600030101010101" pitchFamily="2" charset="-122"/>
                <a:ea typeface="宋体" panose="02010600030101010101" pitchFamily="2" charset="-122"/>
                <a:cs typeface="宋体" panose="02010600030101010101" pitchFamily="2" charset="-122"/>
              </a:rPr>
              <a:t>2020</a:t>
            </a:r>
            <a:r>
              <a:rPr lang="zh-CN" altLang="en-US" sz="2400">
                <a:latin typeface="宋体" panose="02010600030101010101" pitchFamily="2" charset="-122"/>
                <a:ea typeface="宋体" panose="02010600030101010101" pitchFamily="2" charset="-122"/>
                <a:cs typeface="宋体" panose="02010600030101010101" pitchFamily="2" charset="-122"/>
              </a:rPr>
              <a:t>年除夕，武汉快递员汪勇说服家人赶到金银潭医院送护士回家。</a:t>
            </a:r>
            <a:r>
              <a:rPr lang="en-US" altLang="zh-CN" sz="2400">
                <a:latin typeface="宋体" panose="02010600030101010101" pitchFamily="2" charset="-122"/>
                <a:ea typeface="宋体" panose="02010600030101010101" pitchFamily="2" charset="-122"/>
                <a:cs typeface="宋体" panose="02010600030101010101" pitchFamily="2" charset="-122"/>
              </a:rPr>
              <a:t>1</a:t>
            </a:r>
            <a:r>
              <a:rPr lang="zh-CN" altLang="en-US" sz="2400">
                <a:latin typeface="宋体" panose="02010600030101010101" pitchFamily="2" charset="-122"/>
                <a:ea typeface="宋体" panose="02010600030101010101" pitchFamily="2" charset="-122"/>
                <a:cs typeface="宋体" panose="02010600030101010101" pitchFamily="2" charset="-122"/>
              </a:rPr>
              <a:t>月</a:t>
            </a:r>
            <a:r>
              <a:rPr lang="en-US" altLang="zh-CN" sz="2400">
                <a:latin typeface="宋体" panose="02010600030101010101" pitchFamily="2" charset="-122"/>
                <a:ea typeface="宋体" panose="02010600030101010101" pitchFamily="2" charset="-122"/>
                <a:cs typeface="宋体" panose="02010600030101010101" pitchFamily="2" charset="-122"/>
              </a:rPr>
              <a:t>25</a:t>
            </a:r>
            <a:r>
              <a:rPr lang="zh-CN" altLang="en-US" sz="2400">
                <a:latin typeface="宋体" panose="02010600030101010101" pitchFamily="2" charset="-122"/>
                <a:ea typeface="宋体" panose="02010600030101010101" pitchFamily="2" charset="-122"/>
                <a:cs typeface="宋体" panose="02010600030101010101" pitchFamily="2" charset="-122"/>
              </a:rPr>
              <a:t>日至</a:t>
            </a:r>
            <a:r>
              <a:rPr lang="en-US" altLang="zh-CN" sz="2400">
                <a:latin typeface="宋体" panose="02010600030101010101" pitchFamily="2" charset="-122"/>
                <a:ea typeface="宋体" panose="02010600030101010101" pitchFamily="2" charset="-122"/>
                <a:cs typeface="宋体" panose="02010600030101010101" pitchFamily="2" charset="-122"/>
              </a:rPr>
              <a:t>4</a:t>
            </a:r>
            <a:r>
              <a:rPr lang="zh-CN" altLang="en-US" sz="2400">
                <a:latin typeface="宋体" panose="02010600030101010101" pitchFamily="2" charset="-122"/>
                <a:ea typeface="宋体" panose="02010600030101010101" pitchFamily="2" charset="-122"/>
                <a:cs typeface="宋体" panose="02010600030101010101" pitchFamily="2" charset="-122"/>
              </a:rPr>
              <a:t>月</a:t>
            </a:r>
            <a:r>
              <a:rPr lang="en-US" altLang="zh-CN" sz="2400">
                <a:latin typeface="宋体" panose="02010600030101010101" pitchFamily="2" charset="-122"/>
                <a:ea typeface="宋体" panose="02010600030101010101" pitchFamily="2" charset="-122"/>
                <a:cs typeface="宋体" panose="02010600030101010101" pitchFamily="2" charset="-122"/>
              </a:rPr>
              <a:t>8</a:t>
            </a:r>
            <a:r>
              <a:rPr lang="zh-CN" altLang="en-US" sz="2400">
                <a:latin typeface="宋体" panose="02010600030101010101" pitchFamily="2" charset="-122"/>
                <a:ea typeface="宋体" panose="02010600030101010101" pitchFamily="2" charset="-122"/>
                <a:cs typeface="宋体" panose="02010600030101010101" pitchFamily="2" charset="-122"/>
              </a:rPr>
              <a:t>日，他每天只睡</a:t>
            </a:r>
            <a:r>
              <a:rPr lang="en-US" altLang="zh-CN" sz="2400">
                <a:latin typeface="宋体" panose="02010600030101010101" pitchFamily="2" charset="-122"/>
                <a:ea typeface="宋体" panose="02010600030101010101" pitchFamily="2" charset="-122"/>
                <a:cs typeface="宋体" panose="02010600030101010101" pitchFamily="2" charset="-122"/>
              </a:rPr>
              <a:t>4</a:t>
            </a:r>
            <a:r>
              <a:rPr lang="zh-CN" altLang="en-US" sz="2400">
                <a:latin typeface="宋体" panose="02010600030101010101" pitchFamily="2" charset="-122"/>
                <a:ea typeface="宋体" panose="02010600030101010101" pitchFamily="2" charset="-122"/>
                <a:cs typeface="宋体" panose="02010600030101010101" pitchFamily="2" charset="-122"/>
              </a:rPr>
              <a:t>个小时，一个人能力有限，就发动朋友，解决医护人员出行问题。为让医护人员随时吃上免费热饭，他又多方联络解决需求</a:t>
            </a:r>
            <a:r>
              <a:rPr lang="en-US" altLang="zh-CN" sz="2400">
                <a:latin typeface="宋体" panose="02010600030101010101" pitchFamily="2" charset="-122"/>
                <a:ea typeface="宋体" panose="02010600030101010101" pitchFamily="2" charset="-122"/>
                <a:cs typeface="宋体" panose="02010600030101010101" pitchFamily="2" charset="-122"/>
              </a:rPr>
              <a:t>……</a:t>
            </a:r>
            <a:r>
              <a:rPr lang="zh-CN" altLang="en-US" sz="2400">
                <a:latin typeface="宋体" panose="02010600030101010101" pitchFamily="2" charset="-122"/>
                <a:ea typeface="宋体" panose="02010600030101010101" pitchFamily="2" charset="-122"/>
                <a:cs typeface="宋体" panose="02010600030101010101" pitchFamily="2" charset="-122"/>
              </a:rPr>
              <a:t>以凡人之力，书写传奇，汪勇被评为</a:t>
            </a:r>
            <a:r>
              <a:rPr lang="en-US" altLang="zh-CN" sz="2400">
                <a:latin typeface="宋体" panose="02010600030101010101" pitchFamily="2" charset="-122"/>
                <a:ea typeface="宋体" panose="02010600030101010101" pitchFamily="2" charset="-122"/>
                <a:cs typeface="宋体" panose="02010600030101010101" pitchFamily="2" charset="-122"/>
              </a:rPr>
              <a:t>2020</a:t>
            </a:r>
            <a:r>
              <a:rPr lang="zh-CN" altLang="en-US" sz="2400">
                <a:latin typeface="宋体" panose="02010600030101010101" pitchFamily="2" charset="-122"/>
                <a:ea typeface="宋体" panose="02010600030101010101" pitchFamily="2" charset="-122"/>
                <a:cs typeface="宋体" panose="02010600030101010101" pitchFamily="2" charset="-122"/>
              </a:rPr>
              <a:t>年感动中国人物。据此，下列说法正确的是（      ）</a:t>
            </a:r>
          </a:p>
          <a:p>
            <a:r>
              <a:rPr lang="zh-CN" altLang="en-US" sz="2400">
                <a:latin typeface="宋体" panose="02010600030101010101" pitchFamily="2" charset="-122"/>
                <a:ea typeface="宋体" panose="02010600030101010101" pitchFamily="2" charset="-122"/>
                <a:cs typeface="宋体" panose="02010600030101010101" pitchFamily="2" charset="-122"/>
              </a:rPr>
              <a:t>①汪勇承担的这些责任来自职业要求②汪勇在关爱他人时尽己所能，是一个友善和值得称赞的人③养成亲社会行为有利于获得他人和社会的认可④主动服务他人，倾力奉献社会，能够实现自己的人生价值</a:t>
            </a:r>
          </a:p>
          <a:p>
            <a:r>
              <a:rPr lang="en-US" altLang="zh-CN" sz="2400">
                <a:latin typeface="宋体" panose="02010600030101010101" pitchFamily="2" charset="-122"/>
                <a:ea typeface="宋体" panose="02010600030101010101" pitchFamily="2" charset="-122"/>
                <a:cs typeface="宋体" panose="02010600030101010101" pitchFamily="2" charset="-122"/>
              </a:rPr>
              <a:t>A.①②③    B.①②④     C.①③④     D.②③④</a:t>
            </a:r>
          </a:p>
          <a:p>
            <a:endParaRPr lang="en-US" altLang="zh-CN" sz="2400"/>
          </a:p>
          <a:p>
            <a:endParaRPr lang="en-US" altLang="zh-CN"/>
          </a:p>
          <a:p>
            <a:r>
              <a:rPr lang="en-US" altLang="zh-CN" sz="2400">
                <a:solidFill>
                  <a:srgbClr val="FF0000"/>
                </a:solidFill>
              </a:rPr>
              <a:t>【</a:t>
            </a:r>
            <a:r>
              <a:rPr lang="zh-CN" altLang="en-US" sz="2400">
                <a:solidFill>
                  <a:srgbClr val="FF0000"/>
                </a:solidFill>
              </a:rPr>
              <a:t>解析</a:t>
            </a:r>
            <a:r>
              <a:rPr lang="en-US" altLang="zh-CN" sz="2400">
                <a:solidFill>
                  <a:srgbClr val="FF0000"/>
                </a:solidFill>
              </a:rPr>
              <a:t>】</a:t>
            </a:r>
            <a:r>
              <a:rPr lang="zh-CN" altLang="en-US" sz="2400">
                <a:solidFill>
                  <a:srgbClr val="FF0000"/>
                </a:solidFill>
              </a:rPr>
              <a:t>本题考查亲社会行为。②③④：感动中国人物，武汉快递员汪勇，以凡人之力，书写传奇。说明了汪勇在关爱他人时尽己所能，是个友善和值得称赞的人，养成亲社会行为有利于获得他人和社会的认可，主动服务他人，倾力奉献社会，才能实现自己的人生价值，故②③④正确；①：汪勇承担的这些责任来自道德规范，故①错误。故本题选</a:t>
            </a:r>
            <a:r>
              <a:rPr lang="en-US" altLang="zh-CN" sz="2400">
                <a:solidFill>
                  <a:srgbClr val="FF0000"/>
                </a:solidFill>
              </a:rPr>
              <a:t>D</a:t>
            </a:r>
            <a:r>
              <a:rPr lang="zh-CN" altLang="en-US" sz="2400">
                <a:solidFill>
                  <a:srgbClr val="FF0000"/>
                </a:solidFill>
              </a:rPr>
              <a:t>。</a:t>
            </a:r>
          </a:p>
        </p:txBody>
      </p:sp>
      <p:sp>
        <p:nvSpPr>
          <p:cNvPr id="4" name="文本框 3"/>
          <p:cNvSpPr txBox="1"/>
          <p:nvPr/>
        </p:nvSpPr>
        <p:spPr>
          <a:xfrm>
            <a:off x="1131570" y="1755140"/>
            <a:ext cx="343535" cy="768350"/>
          </a:xfrm>
          <a:prstGeom prst="rect">
            <a:avLst/>
          </a:prstGeom>
          <a:noFill/>
        </p:spPr>
        <p:txBody>
          <a:bodyPr wrap="square" rtlCol="0">
            <a:spAutoFit/>
          </a:bodyPr>
          <a:lstStyle>
            <a:defPPr>
              <a:defRPr lang="zh-CN"/>
            </a:defPPr>
          </a:lstStyle>
          <a:p>
            <a:r>
              <a:rPr lang="en-US" altLang="zh-CN" sz="4400" b="1">
                <a:solidFill>
                  <a:srgbClr val="FF0000"/>
                </a:solidFill>
                <a:latin typeface="+mj-ea"/>
                <a:ea typeface="+mj-ea"/>
              </a:rPr>
              <a:t>D</a:t>
            </a:r>
            <a:endParaRPr lang="zh-CN" altLang="en-US" sz="4400" b="1">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481781" y="757193"/>
            <a:ext cx="11267767" cy="5384800"/>
          </a:xfrm>
          <a:prstGeom prst="rect">
            <a:avLst/>
          </a:prstGeom>
          <a:noFill/>
        </p:spPr>
        <p:txBody>
          <a:bodyPr wrap="square">
            <a:spAutoFit/>
          </a:bodyPr>
          <a:lstStyle>
            <a:defPPr>
              <a:defRPr lang="zh-CN"/>
            </a:defPPr>
          </a:lstStyle>
          <a:p>
            <a:pPr algn="just"/>
            <a:r>
              <a:rPr lang="en-US" altLang="zh-CN" sz="2800" kern="100">
                <a:effectLst/>
                <a:latin typeface="宋体" panose="02010600030101010101" pitchFamily="2" charset="-122"/>
                <a:ea typeface="宋体" panose="02010600030101010101" pitchFamily="2" charset="-122"/>
                <a:cs typeface="宋体" panose="02010600030101010101" pitchFamily="2" charset="-122"/>
              </a:rPr>
              <a:t>  2.</a:t>
            </a:r>
            <a:r>
              <a:rPr lang="zh-CN" altLang="zh-CN" sz="2800" kern="100">
                <a:effectLst/>
                <a:latin typeface="宋体" panose="02010600030101010101" pitchFamily="2" charset="-122"/>
                <a:ea typeface="宋体" panose="02010600030101010101" pitchFamily="2" charset="-122"/>
                <a:cs typeface="宋体" panose="02010600030101010101" pitchFamily="2" charset="-122"/>
              </a:rPr>
              <a:t>（</a:t>
            </a:r>
            <a:r>
              <a:rPr lang="en-US" altLang="zh-CN" sz="2800" kern="100">
                <a:effectLst/>
                <a:latin typeface="宋体" panose="02010600030101010101" pitchFamily="2" charset="-122"/>
                <a:ea typeface="宋体" panose="02010600030101010101" pitchFamily="2" charset="-122"/>
                <a:cs typeface="宋体" panose="02010600030101010101" pitchFamily="2" charset="-122"/>
              </a:rPr>
              <a:t>2021</a:t>
            </a:r>
            <a:r>
              <a:rPr lang="zh-CN" altLang="zh-CN" sz="2800" kern="100">
                <a:effectLst/>
                <a:latin typeface="宋体" panose="02010600030101010101" pitchFamily="2" charset="-122"/>
                <a:ea typeface="宋体" panose="02010600030101010101" pitchFamily="2" charset="-122"/>
                <a:cs typeface="宋体" panose="02010600030101010101" pitchFamily="2" charset="-122"/>
              </a:rPr>
              <a:t>·广西河池）新冠肺炎疫情发生以来，远程医疗、在线教育、共享平台等得到广泛应用，互联网对促进各国经济复苏、保障社会运行等发挥重要作用。对此，下列认识错误的是（</a:t>
            </a:r>
            <a:r>
              <a:rPr lang="en-US" altLang="zh-CN" sz="2800" kern="100">
                <a:effectLst/>
                <a:latin typeface="宋体" panose="02010600030101010101" pitchFamily="2" charset="-122"/>
                <a:ea typeface="宋体" panose="02010600030101010101" pitchFamily="2" charset="-122"/>
                <a:cs typeface="宋体" panose="02010600030101010101" pitchFamily="2" charset="-122"/>
              </a:rPr>
              <a:t>         </a:t>
            </a:r>
            <a:r>
              <a:rPr lang="zh-CN" altLang="zh-CN" sz="2800" kern="100">
                <a:effectLst/>
                <a:latin typeface="宋体" panose="02010600030101010101" pitchFamily="2" charset="-122"/>
                <a:ea typeface="宋体" panose="02010600030101010101" pitchFamily="2" charset="-122"/>
                <a:cs typeface="宋体" panose="02010600030101010101" pitchFamily="2" charset="-122"/>
              </a:rPr>
              <a:t>）</a:t>
            </a:r>
          </a:p>
          <a:p>
            <a:pPr algn="just"/>
            <a:r>
              <a:rPr lang="en-US" altLang="zh-CN" sz="2800" kern="100">
                <a:effectLst/>
                <a:latin typeface="宋体" panose="02010600030101010101" pitchFamily="2" charset="-122"/>
                <a:ea typeface="宋体" panose="02010600030101010101" pitchFamily="2" charset="-122"/>
                <a:cs typeface="宋体" panose="02010600030101010101" pitchFamily="2" charset="-122"/>
              </a:rPr>
              <a:t>A.</a:t>
            </a:r>
            <a:r>
              <a:rPr lang="zh-CN" altLang="zh-CN" sz="2800" kern="100">
                <a:effectLst/>
                <a:latin typeface="宋体" panose="02010600030101010101" pitchFamily="2" charset="-122"/>
                <a:ea typeface="宋体" panose="02010600030101010101" pitchFamily="2" charset="-122"/>
                <a:cs typeface="宋体" panose="02010600030101010101" pitchFamily="2" charset="-122"/>
              </a:rPr>
              <a:t>网络为经济发展注入新的活力</a:t>
            </a:r>
          </a:p>
          <a:p>
            <a:pPr algn="just"/>
            <a:r>
              <a:rPr lang="en-US" altLang="zh-CN" sz="2800" kern="100">
                <a:effectLst/>
                <a:latin typeface="宋体" panose="02010600030101010101" pitchFamily="2" charset="-122"/>
                <a:ea typeface="宋体" panose="02010600030101010101" pitchFamily="2" charset="-122"/>
                <a:cs typeface="宋体" panose="02010600030101010101" pitchFamily="2" charset="-122"/>
              </a:rPr>
              <a:t>B.</a:t>
            </a:r>
            <a:r>
              <a:rPr lang="zh-CN" altLang="zh-CN" sz="2800" kern="100">
                <a:effectLst/>
                <a:latin typeface="宋体" panose="02010600030101010101" pitchFamily="2" charset="-122"/>
                <a:ea typeface="宋体" panose="02010600030101010101" pitchFamily="2" charset="-122"/>
                <a:cs typeface="宋体" panose="02010600030101010101" pitchFamily="2" charset="-122"/>
              </a:rPr>
              <a:t>各种信息均可在网上不受约束地传递</a:t>
            </a:r>
          </a:p>
          <a:p>
            <a:pPr algn="just"/>
            <a:r>
              <a:rPr lang="en-US" altLang="zh-CN" sz="2800" kern="100">
                <a:effectLst/>
                <a:latin typeface="宋体" panose="02010600030101010101" pitchFamily="2" charset="-122"/>
                <a:ea typeface="宋体" panose="02010600030101010101" pitchFamily="2" charset="-122"/>
                <a:cs typeface="宋体" panose="02010600030101010101" pitchFamily="2" charset="-122"/>
              </a:rPr>
              <a:t>C.</a:t>
            </a:r>
            <a:r>
              <a:rPr lang="zh-CN" altLang="zh-CN" sz="2800" kern="100">
                <a:effectLst/>
                <a:latin typeface="宋体" panose="02010600030101010101" pitchFamily="2" charset="-122"/>
                <a:ea typeface="宋体" panose="02010600030101010101" pitchFamily="2" charset="-122"/>
                <a:cs typeface="宋体" panose="02010600030101010101" pitchFamily="2" charset="-122"/>
              </a:rPr>
              <a:t>网络为文化传播和科技创新搭建平台</a:t>
            </a:r>
          </a:p>
          <a:p>
            <a:pPr algn="just"/>
            <a:r>
              <a:rPr lang="en-US" altLang="zh-CN" sz="2800" kern="100">
                <a:effectLst/>
                <a:latin typeface="宋体" panose="02010600030101010101" pitchFamily="2" charset="-122"/>
                <a:ea typeface="宋体" panose="02010600030101010101" pitchFamily="2" charset="-122"/>
                <a:cs typeface="宋体" panose="02010600030101010101" pitchFamily="2" charset="-122"/>
              </a:rPr>
              <a:t>D.</a:t>
            </a:r>
            <a:r>
              <a:rPr lang="zh-CN" altLang="zh-CN" sz="2800" kern="100">
                <a:effectLst/>
                <a:latin typeface="宋体" panose="02010600030101010101" pitchFamily="2" charset="-122"/>
                <a:ea typeface="宋体" panose="02010600030101010101" pitchFamily="2" charset="-122"/>
                <a:cs typeface="宋体" panose="02010600030101010101" pitchFamily="2" charset="-122"/>
              </a:rPr>
              <a:t>网络让我们的生活变得更加便利和丰富多彩</a:t>
            </a:r>
          </a:p>
          <a:p>
            <a:pPr algn="just"/>
            <a:endParaRPr lang="en-US" altLang="zh-CN" sz="2800" b="1" kern="100">
              <a:effectLst/>
              <a:latin typeface="Calibri"/>
              <a:ea typeface="宋体" panose="02010600030101010101" pitchFamily="2" charset="-122"/>
              <a:cs typeface="Times New Roman" panose="02020603050405020304" pitchFamily="18" charset="0"/>
            </a:endParaRPr>
          </a:p>
          <a:p>
            <a:pPr algn="just"/>
            <a:r>
              <a:rPr lang="zh-CN" altLang="zh-CN" sz="2400" b="1" kern="100">
                <a:solidFill>
                  <a:srgbClr val="FF0000"/>
                </a:solidFill>
                <a:effectLst/>
                <a:latin typeface="Calibri"/>
                <a:ea typeface="宋体" panose="02010600030101010101" pitchFamily="2" charset="-122"/>
                <a:cs typeface="Times New Roman" panose="02020603050405020304" pitchFamily="18" charset="0"/>
              </a:rPr>
              <a:t>【解析】本题考查对网络的积极作用的认识和理解。</a:t>
            </a:r>
            <a:r>
              <a:rPr lang="en-US" altLang="zh-CN" sz="2400" b="1" kern="100">
                <a:solidFill>
                  <a:srgbClr val="FF0000"/>
                </a:solidFill>
                <a:effectLst/>
                <a:latin typeface="Calibri"/>
                <a:ea typeface="宋体" panose="02010600030101010101" pitchFamily="2" charset="-122"/>
                <a:cs typeface="Times New Roman" panose="02020603050405020304" pitchFamily="18" charset="0"/>
              </a:rPr>
              <a:t>ACD</a:t>
            </a:r>
            <a:r>
              <a:rPr lang="zh-CN" altLang="zh-CN" sz="2400" b="1" kern="100">
                <a:solidFill>
                  <a:srgbClr val="FF0000"/>
                </a:solidFill>
                <a:effectLst/>
                <a:latin typeface="Calibri"/>
                <a:ea typeface="宋体" panose="02010600030101010101" pitchFamily="2" charset="-122"/>
                <a:cs typeface="Times New Roman" panose="02020603050405020304" pitchFamily="18" charset="0"/>
              </a:rPr>
              <a:t>：题文中，远程医疗、在线教育、共享平台等得到广泛应用，互联网对促进各国经济复苏、保障社会运行等发挥重要作用。这说明了网络对于经济发展、政治进步以及文化传播等具有重要作用，故</a:t>
            </a:r>
            <a:r>
              <a:rPr lang="en-US" altLang="zh-CN" sz="2400" b="1" kern="100">
                <a:solidFill>
                  <a:srgbClr val="FF0000"/>
                </a:solidFill>
                <a:effectLst/>
                <a:latin typeface="Calibri"/>
                <a:ea typeface="宋体" panose="02010600030101010101" pitchFamily="2" charset="-122"/>
                <a:cs typeface="Times New Roman" panose="02020603050405020304" pitchFamily="18" charset="0"/>
              </a:rPr>
              <a:t>ACD</a:t>
            </a:r>
            <a:r>
              <a:rPr lang="zh-CN" altLang="zh-CN" sz="2400" b="1" kern="100">
                <a:solidFill>
                  <a:srgbClr val="FF0000"/>
                </a:solidFill>
                <a:effectLst/>
                <a:latin typeface="Calibri"/>
                <a:ea typeface="宋体" panose="02010600030101010101" pitchFamily="2" charset="-122"/>
                <a:cs typeface="Times New Roman" panose="02020603050405020304" pitchFamily="18" charset="0"/>
              </a:rPr>
              <a:t>说法正确；</a:t>
            </a:r>
            <a:r>
              <a:rPr lang="en-US" altLang="zh-CN" sz="2400" b="1" kern="100">
                <a:solidFill>
                  <a:srgbClr val="FF0000"/>
                </a:solidFill>
                <a:effectLst/>
                <a:latin typeface="Calibri"/>
                <a:ea typeface="宋体" panose="02010600030101010101" pitchFamily="2" charset="-122"/>
                <a:cs typeface="Times New Roman" panose="02020603050405020304" pitchFamily="18" charset="0"/>
              </a:rPr>
              <a:t>B</a:t>
            </a:r>
            <a:r>
              <a:rPr lang="zh-CN" altLang="zh-CN" sz="2400" b="1" kern="100">
                <a:solidFill>
                  <a:srgbClr val="FF0000"/>
                </a:solidFill>
                <a:effectLst/>
                <a:latin typeface="Calibri"/>
                <a:ea typeface="宋体" panose="02010600030101010101" pitchFamily="2" charset="-122"/>
                <a:cs typeface="Times New Roman" panose="02020603050405020304" pitchFamily="18" charset="0"/>
              </a:rPr>
              <a:t>：网络信息良莠不齐，我们要努力传播正规信息，不传谣、不信谣等，故</a:t>
            </a:r>
            <a:r>
              <a:rPr lang="en-US" altLang="zh-CN" sz="2400" b="1" kern="100">
                <a:solidFill>
                  <a:srgbClr val="FF0000"/>
                </a:solidFill>
                <a:effectLst/>
                <a:latin typeface="Calibri"/>
                <a:ea typeface="宋体" panose="02010600030101010101" pitchFamily="2" charset="-122"/>
                <a:cs typeface="Times New Roman" panose="02020603050405020304" pitchFamily="18" charset="0"/>
              </a:rPr>
              <a:t>B</a:t>
            </a:r>
            <a:r>
              <a:rPr lang="zh-CN" altLang="zh-CN" sz="2400" b="1" kern="100">
                <a:solidFill>
                  <a:srgbClr val="FF0000"/>
                </a:solidFill>
                <a:effectLst/>
                <a:latin typeface="Calibri"/>
                <a:ea typeface="宋体" panose="02010600030101010101" pitchFamily="2" charset="-122"/>
                <a:cs typeface="Times New Roman" panose="02020603050405020304" pitchFamily="18" charset="0"/>
              </a:rPr>
              <a:t>说法错误。本题逆向选择，故本题选</a:t>
            </a:r>
            <a:r>
              <a:rPr lang="en-US" altLang="zh-CN" sz="2400" b="1" kern="100">
                <a:solidFill>
                  <a:srgbClr val="FF0000"/>
                </a:solidFill>
                <a:effectLst/>
                <a:latin typeface="Calibri"/>
                <a:ea typeface="宋体" panose="02010600030101010101" pitchFamily="2" charset="-122"/>
                <a:cs typeface="Times New Roman" panose="02020603050405020304" pitchFamily="18" charset="0"/>
              </a:rPr>
              <a:t>B</a:t>
            </a:r>
            <a:r>
              <a:rPr lang="zh-CN" altLang="zh-CN" sz="2400" b="1" kern="100">
                <a:solidFill>
                  <a:srgbClr val="FF0000"/>
                </a:solidFill>
                <a:effectLst/>
                <a:latin typeface="Calibri"/>
                <a:ea typeface="宋体" panose="02010600030101010101" pitchFamily="2" charset="-122"/>
                <a:cs typeface="Times New Roman" panose="02020603050405020304" pitchFamily="18" charset="0"/>
              </a:rPr>
              <a:t>。</a:t>
            </a:r>
          </a:p>
        </p:txBody>
      </p:sp>
      <p:sp>
        <p:nvSpPr>
          <p:cNvPr id="4" name="文本框 3"/>
          <p:cNvSpPr txBox="1"/>
          <p:nvPr/>
        </p:nvSpPr>
        <p:spPr>
          <a:xfrm>
            <a:off x="7765026" y="1609205"/>
            <a:ext cx="1905000" cy="769441"/>
          </a:xfrm>
          <a:prstGeom prst="rect">
            <a:avLst/>
          </a:prstGeom>
          <a:noFill/>
        </p:spPr>
        <p:txBody>
          <a:bodyPr wrap="square" rtlCol="0">
            <a:spAutoFit/>
          </a:bodyPr>
          <a:lstStyle>
            <a:defPPr>
              <a:defRPr lang="zh-CN"/>
            </a:defPPr>
          </a:lstStyle>
          <a:p>
            <a:r>
              <a:rPr lang="en-US" altLang="zh-CN" sz="4400" b="1">
                <a:solidFill>
                  <a:srgbClr val="FF0000"/>
                </a:solidFill>
                <a:latin typeface="+mj-ea"/>
                <a:ea typeface="+mj-ea"/>
              </a:rPr>
              <a:t>B</a:t>
            </a:r>
            <a:endParaRPr lang="zh-CN" altLang="en-US" sz="4400" b="1">
              <a:solidFill>
                <a:srgbClr val="FF0000"/>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741167" y="1035941"/>
            <a:ext cx="10487272" cy="5262245"/>
          </a:xfrm>
          <a:prstGeom prst="rect">
            <a:avLst/>
          </a:prstGeom>
          <a:noFill/>
        </p:spPr>
        <p:txBody>
          <a:bodyPr wrap="square">
            <a:spAutoFit/>
          </a:bodyPr>
          <a:lstStyle>
            <a:defPPr>
              <a:defRPr lang="zh-CN"/>
            </a:defPPr>
          </a:lstStyle>
          <a:p>
            <a:r>
              <a:rPr lang="en-US" altLang="zh-CN" sz="2800">
                <a:latin typeface="宋体" panose="02010600030101010101" pitchFamily="2" charset="-122"/>
                <a:ea typeface="宋体" panose="02010600030101010101" pitchFamily="2" charset="-122"/>
                <a:cs typeface="宋体" panose="02010600030101010101" pitchFamily="2" charset="-122"/>
              </a:rPr>
              <a:t>3</a:t>
            </a:r>
            <a:r>
              <a:rPr lang="zh-CN" altLang="en-US" sz="2800">
                <a:latin typeface="宋体" panose="02010600030101010101" pitchFamily="2" charset="-122"/>
                <a:ea typeface="宋体" panose="02010600030101010101" pitchFamily="2" charset="-122"/>
                <a:cs typeface="宋体" panose="02010600030101010101" pitchFamily="2" charset="-122"/>
              </a:rPr>
              <a:t>．（</a:t>
            </a:r>
            <a:r>
              <a:rPr sz="2800">
                <a:latin typeface="宋体" panose="02010600030101010101" pitchFamily="2" charset="-122"/>
                <a:ea typeface="宋体" panose="02010600030101010101" pitchFamily="2" charset="-122"/>
                <a:cs typeface="宋体" panose="02010600030101010101" pitchFamily="2" charset="-122"/>
              </a:rPr>
              <a:t>2021·</a:t>
            </a:r>
            <a:r>
              <a:rPr lang="zh-CN" altLang="en-US" sz="2800">
                <a:latin typeface="宋体" panose="02010600030101010101" pitchFamily="2" charset="-122"/>
                <a:ea typeface="宋体" panose="02010600030101010101" pitchFamily="2" charset="-122"/>
                <a:cs typeface="宋体" panose="02010600030101010101" pitchFamily="2" charset="-122"/>
              </a:rPr>
              <a:t>广西贺州）漫画警示我们要（   </a:t>
            </a:r>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a:latin typeface="宋体" panose="02010600030101010101" pitchFamily="2" charset="-122"/>
                <a:ea typeface="宋体" panose="02010600030101010101" pitchFamily="2" charset="-122"/>
                <a:cs typeface="宋体" panose="02010600030101010101" pitchFamily="2" charset="-122"/>
              </a:rPr>
              <a:t>） </a:t>
            </a:r>
          </a:p>
          <a:p>
            <a:r>
              <a:rPr lang="zh-CN" altLang="en-US" sz="2800">
                <a:latin typeface="宋体" panose="02010600030101010101" pitchFamily="2" charset="-122"/>
                <a:ea typeface="宋体" panose="02010600030101010101" pitchFamily="2" charset="-122"/>
                <a:cs typeface="宋体" panose="02010600030101010101" pitchFamily="2" charset="-122"/>
              </a:rPr>
              <a:t>①增强法律意识 </a:t>
            </a:r>
          </a:p>
          <a:p>
            <a:r>
              <a:rPr lang="zh-CN" altLang="en-US" sz="2800">
                <a:latin typeface="宋体" panose="02010600030101010101" pitchFamily="2" charset="-122"/>
                <a:ea typeface="宋体" panose="02010600030101010101" pitchFamily="2" charset="-122"/>
                <a:cs typeface="宋体" panose="02010600030101010101" pitchFamily="2" charset="-122"/>
              </a:rPr>
              <a:t>②理性参与网络生活 </a:t>
            </a:r>
          </a:p>
          <a:p>
            <a:r>
              <a:rPr lang="zh-CN" altLang="en-US" sz="2800">
                <a:latin typeface="宋体" panose="02010600030101010101" pitchFamily="2" charset="-122"/>
                <a:ea typeface="宋体" panose="02010600030101010101" pitchFamily="2" charset="-122"/>
                <a:cs typeface="宋体" panose="02010600030101010101" pitchFamily="2" charset="-122"/>
              </a:rPr>
              <a:t>③拒绝点击手机上的各种链接 </a:t>
            </a:r>
          </a:p>
          <a:p>
            <a:r>
              <a:rPr lang="zh-CN" altLang="en-US" sz="2800">
                <a:latin typeface="宋体" panose="02010600030101010101" pitchFamily="2" charset="-122"/>
                <a:ea typeface="宋体" panose="02010600030101010101" pitchFamily="2" charset="-122"/>
                <a:cs typeface="宋体" panose="02010600030101010101" pitchFamily="2" charset="-122"/>
              </a:rPr>
              <a:t>④提高自我防范意识和能力 </a:t>
            </a:r>
          </a:p>
          <a:p>
            <a:r>
              <a:rPr lang="en-US" altLang="zh-CN" sz="2800">
                <a:latin typeface="宋体" panose="02010600030101010101" pitchFamily="2" charset="-122"/>
                <a:ea typeface="宋体" panose="02010600030101010101" pitchFamily="2" charset="-122"/>
                <a:cs typeface="宋体" panose="02010600030101010101" pitchFamily="2" charset="-122"/>
              </a:rPr>
              <a:t>A</a:t>
            </a:r>
            <a:r>
              <a:rPr lang="zh-CN" altLang="en-US" sz="2800">
                <a:latin typeface="宋体" panose="02010600030101010101" pitchFamily="2" charset="-122"/>
                <a:ea typeface="宋体" panose="02010600030101010101" pitchFamily="2" charset="-122"/>
                <a:cs typeface="宋体" panose="02010600030101010101" pitchFamily="2" charset="-122"/>
              </a:rPr>
              <a:t>．①②③	</a:t>
            </a:r>
            <a:r>
              <a:rPr lang="en-US" altLang="zh-CN" sz="2800">
                <a:latin typeface="宋体" panose="02010600030101010101" pitchFamily="2" charset="-122"/>
                <a:ea typeface="宋体" panose="02010600030101010101" pitchFamily="2" charset="-122"/>
                <a:cs typeface="宋体" panose="02010600030101010101" pitchFamily="2" charset="-122"/>
              </a:rPr>
              <a:t>B</a:t>
            </a:r>
            <a:r>
              <a:rPr lang="zh-CN" altLang="en-US" sz="2800">
                <a:latin typeface="宋体" panose="02010600030101010101" pitchFamily="2" charset="-122"/>
                <a:ea typeface="宋体" panose="02010600030101010101" pitchFamily="2" charset="-122"/>
                <a:cs typeface="宋体" panose="02010600030101010101" pitchFamily="2" charset="-122"/>
              </a:rPr>
              <a:t>．①②④	</a:t>
            </a:r>
            <a:r>
              <a:rPr lang="en-US" altLang="zh-CN" sz="2800">
                <a:latin typeface="宋体" panose="02010600030101010101" pitchFamily="2" charset="-122"/>
                <a:ea typeface="宋体" panose="02010600030101010101" pitchFamily="2" charset="-122"/>
                <a:cs typeface="宋体" panose="02010600030101010101" pitchFamily="2" charset="-122"/>
              </a:rPr>
              <a:t>C</a:t>
            </a:r>
            <a:r>
              <a:rPr lang="zh-CN" altLang="en-US" sz="2800">
                <a:latin typeface="宋体" panose="02010600030101010101" pitchFamily="2" charset="-122"/>
                <a:ea typeface="宋体" panose="02010600030101010101" pitchFamily="2" charset="-122"/>
                <a:cs typeface="宋体" panose="02010600030101010101" pitchFamily="2" charset="-122"/>
              </a:rPr>
              <a:t>．①③④	</a:t>
            </a:r>
            <a:r>
              <a:rPr lang="en-US" altLang="zh-CN" sz="2800">
                <a:latin typeface="宋体" panose="02010600030101010101" pitchFamily="2" charset="-122"/>
                <a:ea typeface="宋体" panose="02010600030101010101" pitchFamily="2" charset="-122"/>
                <a:cs typeface="宋体" panose="02010600030101010101" pitchFamily="2" charset="-122"/>
              </a:rPr>
              <a:t>D</a:t>
            </a:r>
            <a:r>
              <a:rPr lang="zh-CN" altLang="en-US" sz="2800">
                <a:latin typeface="宋体" panose="02010600030101010101" pitchFamily="2" charset="-122"/>
                <a:ea typeface="宋体" panose="02010600030101010101" pitchFamily="2" charset="-122"/>
                <a:cs typeface="宋体" panose="02010600030101010101" pitchFamily="2" charset="-122"/>
              </a:rPr>
              <a:t>．②③④ </a:t>
            </a:r>
          </a:p>
          <a:p>
            <a:endParaRPr lang="en-US" altLang="zh-CN" sz="2800"/>
          </a:p>
          <a:p>
            <a:r>
              <a:rPr lang="en-US" altLang="zh-CN" sz="2800">
                <a:solidFill>
                  <a:srgbClr val="FF0000"/>
                </a:solidFill>
              </a:rPr>
              <a:t>【</a:t>
            </a:r>
            <a:r>
              <a:rPr lang="zh-CN" altLang="en-US" sz="2800">
                <a:solidFill>
                  <a:srgbClr val="FF0000"/>
                </a:solidFill>
              </a:rPr>
              <a:t>解析</a:t>
            </a:r>
            <a:r>
              <a:rPr lang="en-US" altLang="zh-CN" sz="2800">
                <a:solidFill>
                  <a:srgbClr val="FF0000"/>
                </a:solidFill>
              </a:rPr>
              <a:t>】</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rPr>
              <a:t>本题考查对合理利用网络的认识。①②④：分析漫画联系教材内容可知，网络信息良莠不齐，我们在使用网络时应增强法律意识，提高自我防范能力，善于辨析网络信息，理性参与网络生活，所以①②④正确；③：此说法过于绝对，不是所有的链接都存在安全隐患，所以③错误；故本题选</a:t>
            </a:r>
            <a:r>
              <a:rPr lang="en-US" altLang="zh-CN" sz="2800">
                <a:solidFill>
                  <a:srgbClr val="FF0000"/>
                </a:solidFill>
                <a:latin typeface="宋体" panose="02010600030101010101" pitchFamily="2" charset="-122"/>
                <a:ea typeface="宋体" panose="02010600030101010101" pitchFamily="2" charset="-122"/>
                <a:cs typeface="宋体" panose="02010600030101010101" pitchFamily="2" charset="-122"/>
              </a:rPr>
              <a:t>B</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rPr>
              <a:t>。 </a:t>
            </a:r>
          </a:p>
        </p:txBody>
      </p:sp>
      <p:pic>
        <p:nvPicPr>
          <p:cNvPr id="4" name="图片 3"/>
          <p:cNvPicPr>
            <a:picLocks noChangeAspect="1"/>
          </p:cNvPicPr>
          <p:nvPr/>
        </p:nvPicPr>
        <p:blipFill>
          <a:blip r:embed="rId2"/>
          <a:stretch>
            <a:fillRect/>
          </a:stretch>
        </p:blipFill>
        <p:spPr>
          <a:xfrm>
            <a:off x="8282203" y="1284420"/>
            <a:ext cx="3132743" cy="2379405"/>
          </a:xfrm>
          <a:prstGeom prst="rect">
            <a:avLst/>
          </a:prstGeom>
        </p:spPr>
      </p:pic>
      <p:sp>
        <p:nvSpPr>
          <p:cNvPr id="5" name="文本框 4"/>
          <p:cNvSpPr txBox="1"/>
          <p:nvPr/>
        </p:nvSpPr>
        <p:spPr>
          <a:xfrm>
            <a:off x="7257456" y="1035589"/>
            <a:ext cx="1905000" cy="769441"/>
          </a:xfrm>
          <a:prstGeom prst="rect">
            <a:avLst/>
          </a:prstGeom>
          <a:noFill/>
        </p:spPr>
        <p:txBody>
          <a:bodyPr wrap="square" rtlCol="0">
            <a:spAutoFit/>
          </a:bodyPr>
          <a:lstStyle>
            <a:defPPr>
              <a:defRPr lang="zh-CN"/>
            </a:defPPr>
          </a:lstStyle>
          <a:p>
            <a:r>
              <a:rPr lang="en-US" altLang="zh-CN" sz="4400" b="1">
                <a:solidFill>
                  <a:srgbClr val="FF0000"/>
                </a:solidFill>
                <a:latin typeface="+mj-ea"/>
                <a:ea typeface="+mj-ea"/>
              </a:rPr>
              <a:t>B</a:t>
            </a:r>
            <a:endParaRPr lang="zh-CN" altLang="en-US" sz="4400" b="1">
              <a:solidFill>
                <a:srgbClr val="FF0000"/>
              </a:solidFill>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fade">
                                      <p:cBhvr>
                                        <p:cTn id="1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752168" y="506643"/>
            <a:ext cx="10687664" cy="3322955"/>
          </a:xfrm>
          <a:prstGeom prst="rect">
            <a:avLst/>
          </a:prstGeom>
          <a:noFill/>
        </p:spPr>
        <p:txBody>
          <a:bodyPr wrap="square">
            <a:spAutoFit/>
          </a:bodyPr>
          <a:lstStyle>
            <a:defPPr>
              <a:defRPr lang="zh-CN"/>
            </a:defPPr>
          </a:lstStyle>
          <a:p>
            <a:pPr algn="l" fontAlgn="ctr">
              <a:lnSpc>
                <a:spcPct val="150000"/>
              </a:lnSpc>
            </a:pPr>
            <a:r>
              <a:rPr lang="en-US" altLang="zh-CN" sz="2800" kern="100">
                <a:effectLst/>
                <a:latin typeface="宋体" panose="02010600030101010101" pitchFamily="2" charset="-122"/>
                <a:ea typeface="宋体" panose="02010600030101010101" pitchFamily="2" charset="-122"/>
                <a:cs typeface="宋体" panose="02010600030101010101" pitchFamily="2" charset="-122"/>
              </a:rPr>
              <a:t>4.</a:t>
            </a:r>
            <a:r>
              <a:rPr lang="zh-CN" altLang="zh-CN" sz="2800" kern="100">
                <a:effectLst/>
                <a:latin typeface="宋体" panose="02010600030101010101" pitchFamily="2" charset="-122"/>
                <a:ea typeface="宋体" panose="02010600030101010101" pitchFamily="2" charset="-122"/>
                <a:cs typeface="宋体" panose="02010600030101010101" pitchFamily="2" charset="-122"/>
              </a:rPr>
              <a:t>（</a:t>
            </a:r>
            <a:r>
              <a:rPr altLang="zh-CN" sz="2800" kern="100">
                <a:effectLst/>
                <a:latin typeface="宋体" panose="02010600030101010101" pitchFamily="2" charset="-122"/>
                <a:ea typeface="宋体" panose="02010600030101010101" pitchFamily="2" charset="-122"/>
                <a:cs typeface="宋体" panose="02010600030101010101" pitchFamily="2" charset="-122"/>
              </a:rPr>
              <a:t>2021·</a:t>
            </a:r>
            <a:r>
              <a:rPr lang="zh-CN" altLang="zh-CN" sz="2800" kern="100">
                <a:effectLst/>
                <a:latin typeface="宋体" panose="02010600030101010101" pitchFamily="2" charset="-122"/>
                <a:ea typeface="宋体" panose="02010600030101010101" pitchFamily="2" charset="-122"/>
                <a:cs typeface="宋体" panose="02010600030101010101" pitchFamily="2" charset="-122"/>
              </a:rPr>
              <a:t>广西北部湾经济区）小桂妈妈通过扫描</a:t>
            </a:r>
            <a:r>
              <a:rPr lang="en-US" altLang="zh-CN" sz="2800" kern="100">
                <a:effectLst/>
                <a:latin typeface="宋体" panose="02010600030101010101" pitchFamily="2" charset="-122"/>
                <a:ea typeface="宋体" panose="02010600030101010101" pitchFamily="2" charset="-122"/>
                <a:cs typeface="宋体" panose="02010600030101010101" pitchFamily="2" charset="-122"/>
              </a:rPr>
              <a:t>“</a:t>
            </a:r>
            <a:r>
              <a:rPr lang="zh-CN" altLang="zh-CN" sz="2800" kern="100">
                <a:effectLst/>
                <a:latin typeface="宋体" panose="02010600030101010101" pitchFamily="2" charset="-122"/>
                <a:ea typeface="宋体" panose="02010600030101010101" pitchFamily="2" charset="-122"/>
                <a:cs typeface="宋体" panose="02010600030101010101" pitchFamily="2" charset="-122"/>
              </a:rPr>
              <a:t>广西疾控</a:t>
            </a:r>
            <a:r>
              <a:rPr lang="en-US" altLang="zh-CN" sz="2800" kern="100">
                <a:effectLst/>
                <a:latin typeface="宋体" panose="02010600030101010101" pitchFamily="2" charset="-122"/>
                <a:ea typeface="宋体" panose="02010600030101010101" pitchFamily="2" charset="-122"/>
                <a:cs typeface="宋体" panose="02010600030101010101" pitchFamily="2" charset="-122"/>
              </a:rPr>
              <a:t>”</a:t>
            </a:r>
            <a:r>
              <a:rPr lang="zh-CN" altLang="zh-CN" sz="2800" kern="100">
                <a:effectLst/>
                <a:latin typeface="宋体" panose="02010600030101010101" pitchFamily="2" charset="-122"/>
                <a:ea typeface="宋体" panose="02010600030101010101" pitchFamily="2" charset="-122"/>
                <a:cs typeface="宋体" panose="02010600030101010101" pitchFamily="2" charset="-122"/>
              </a:rPr>
              <a:t>新冠病毒疫苗接种二维码，完成了疫苗接种网上预约，免去了舟车劳顿之苦，这体现了网络（</a:t>
            </a:r>
            <a:r>
              <a:rPr lang="en-US" altLang="zh-CN" sz="2800" kern="100">
                <a:effectLst/>
                <a:latin typeface="宋体" panose="02010600030101010101" pitchFamily="2" charset="-122"/>
                <a:ea typeface="宋体" panose="02010600030101010101" pitchFamily="2" charset="-122"/>
                <a:cs typeface="宋体" panose="02010600030101010101" pitchFamily="2" charset="-122"/>
              </a:rPr>
              <a:t>     </a:t>
            </a:r>
            <a:r>
              <a:rPr lang="zh-CN" altLang="zh-CN" sz="2800" kern="100">
                <a:effectLst/>
                <a:latin typeface="宋体" panose="02010600030101010101" pitchFamily="2" charset="-122"/>
                <a:ea typeface="宋体" panose="02010600030101010101" pitchFamily="2" charset="-122"/>
                <a:cs typeface="宋体" panose="02010600030101010101" pitchFamily="2" charset="-122"/>
              </a:rPr>
              <a:t>）</a:t>
            </a:r>
          </a:p>
          <a:p>
            <a:pPr algn="l" fontAlgn="ctr">
              <a:lnSpc>
                <a:spcPct val="150000"/>
              </a:lnSpc>
            </a:pPr>
            <a:r>
              <a:rPr lang="en-US" altLang="zh-CN" sz="2800" kern="100">
                <a:effectLst/>
                <a:latin typeface="宋体" panose="02010600030101010101" pitchFamily="2" charset="-122"/>
                <a:ea typeface="宋体" panose="02010600030101010101" pitchFamily="2" charset="-122"/>
                <a:cs typeface="宋体" panose="02010600030101010101" pitchFamily="2" charset="-122"/>
              </a:rPr>
              <a:t>A. </a:t>
            </a:r>
            <a:r>
              <a:rPr lang="zh-CN" altLang="zh-CN" sz="2800" kern="100">
                <a:effectLst/>
                <a:latin typeface="宋体" panose="02010600030101010101" pitchFamily="2" charset="-122"/>
                <a:ea typeface="宋体" panose="02010600030101010101" pitchFamily="2" charset="-122"/>
                <a:cs typeface="宋体" panose="02010600030101010101" pitchFamily="2" charset="-122"/>
              </a:rPr>
              <a:t>为人们的生活提供便利</a:t>
            </a:r>
            <a:r>
              <a:rPr lang="en-US" altLang="zh-CN" sz="2800" kern="100">
                <a:effectLst/>
                <a:latin typeface="宋体" panose="02010600030101010101" pitchFamily="2" charset="-122"/>
                <a:ea typeface="宋体" panose="02010600030101010101" pitchFamily="2" charset="-122"/>
                <a:cs typeface="宋体" panose="02010600030101010101" pitchFamily="2" charset="-122"/>
              </a:rPr>
              <a:t>	B. </a:t>
            </a:r>
            <a:r>
              <a:rPr lang="zh-CN" altLang="zh-CN" sz="2800" kern="100">
                <a:effectLst/>
                <a:latin typeface="宋体" panose="02010600030101010101" pitchFamily="2" charset="-122"/>
                <a:ea typeface="宋体" panose="02010600030101010101" pitchFamily="2" charset="-122"/>
                <a:cs typeface="宋体" panose="02010600030101010101" pitchFamily="2" charset="-122"/>
              </a:rPr>
              <a:t>促进民主政治的进步</a:t>
            </a:r>
          </a:p>
          <a:p>
            <a:pPr algn="l" fontAlgn="ctr">
              <a:lnSpc>
                <a:spcPct val="150000"/>
              </a:lnSpc>
            </a:pPr>
            <a:r>
              <a:rPr lang="en-US" altLang="zh-CN" sz="2800" kern="100">
                <a:effectLst/>
                <a:latin typeface="宋体" panose="02010600030101010101" pitchFamily="2" charset="-122"/>
                <a:ea typeface="宋体" panose="02010600030101010101" pitchFamily="2" charset="-122"/>
                <a:cs typeface="宋体" panose="02010600030101010101" pitchFamily="2" charset="-122"/>
              </a:rPr>
              <a:t>C. </a:t>
            </a:r>
            <a:r>
              <a:rPr lang="zh-CN" altLang="zh-CN" sz="2800" kern="100">
                <a:effectLst/>
                <a:latin typeface="宋体" panose="02010600030101010101" pitchFamily="2" charset="-122"/>
                <a:ea typeface="宋体" panose="02010600030101010101" pitchFamily="2" charset="-122"/>
                <a:cs typeface="宋体" panose="02010600030101010101" pitchFamily="2" charset="-122"/>
              </a:rPr>
              <a:t>为经济发展注入新的活力</a:t>
            </a:r>
            <a:r>
              <a:rPr lang="en-US" altLang="zh-CN" sz="2800" kern="100">
                <a:effectLst/>
                <a:latin typeface="宋体" panose="02010600030101010101" pitchFamily="2" charset="-122"/>
                <a:ea typeface="宋体" panose="02010600030101010101" pitchFamily="2" charset="-122"/>
                <a:cs typeface="宋体" panose="02010600030101010101" pitchFamily="2" charset="-122"/>
              </a:rPr>
              <a:t>	D. </a:t>
            </a:r>
            <a:r>
              <a:rPr lang="zh-CN" altLang="zh-CN" sz="2800" kern="100">
                <a:effectLst/>
                <a:latin typeface="宋体" panose="02010600030101010101" pitchFamily="2" charset="-122"/>
                <a:ea typeface="宋体" panose="02010600030101010101" pitchFamily="2" charset="-122"/>
                <a:cs typeface="宋体" panose="02010600030101010101" pitchFamily="2" charset="-122"/>
              </a:rPr>
              <a:t>成为经济贸易的新途径</a:t>
            </a:r>
            <a:endParaRPr lang="zh-CN" altLang="zh-CN" sz="1800" kern="100">
              <a:effectLst/>
              <a:latin typeface="宋体" panose="02010600030101010101" pitchFamily="2" charset="-122"/>
              <a:ea typeface="宋体" panose="02010600030101010101" pitchFamily="2" charset="-122"/>
              <a:cs typeface="宋体" panose="02010600030101010101" pitchFamily="2" charset="-122"/>
            </a:endParaRPr>
          </a:p>
        </p:txBody>
      </p:sp>
      <p:sp>
        <p:nvSpPr>
          <p:cNvPr id="5" name="文本框 4"/>
          <p:cNvSpPr txBox="1"/>
          <p:nvPr/>
        </p:nvSpPr>
        <p:spPr>
          <a:xfrm>
            <a:off x="751859" y="4101376"/>
            <a:ext cx="10687663" cy="1383665"/>
          </a:xfrm>
          <a:prstGeom prst="rect">
            <a:avLst/>
          </a:prstGeom>
          <a:noFill/>
        </p:spPr>
        <p:txBody>
          <a:bodyPr wrap="square">
            <a:spAutoFit/>
          </a:bodyPr>
          <a:lstStyle>
            <a:defPPr>
              <a:defRPr lang="zh-CN"/>
            </a:defPPr>
          </a:lstStyle>
          <a:p>
            <a:r>
              <a:rPr lang="en-US" altLang="zh-CN" sz="2800" b="1">
                <a:solidFill>
                  <a:srgbClr val="FF0000"/>
                </a:solidFill>
              </a:rPr>
              <a:t>【</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rPr>
              <a:t>解析</a:t>
            </a:r>
            <a:r>
              <a:rPr lang="en-US" altLang="zh-CN" sz="2800">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rPr>
              <a:t>题文材料体现了网络的积极影响，表明网络让我们的生活变得更加便利和丰富多彩， </a:t>
            </a:r>
            <a:r>
              <a:rPr lang="en-US" altLang="zh-CN" sz="2800">
                <a:solidFill>
                  <a:srgbClr val="FF0000"/>
                </a:solidFill>
                <a:latin typeface="宋体" panose="02010600030101010101" pitchFamily="2" charset="-122"/>
                <a:ea typeface="宋体" panose="02010600030101010101" pitchFamily="2" charset="-122"/>
                <a:cs typeface="宋体" panose="02010600030101010101" pitchFamily="2" charset="-122"/>
              </a:rPr>
              <a:t>A </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rPr>
              <a:t>是正确的选项； </a:t>
            </a:r>
            <a:r>
              <a:rPr lang="en-US" altLang="zh-CN" sz="2800">
                <a:solidFill>
                  <a:srgbClr val="FF0000"/>
                </a:solidFill>
                <a:latin typeface="宋体" panose="02010600030101010101" pitchFamily="2" charset="-122"/>
                <a:ea typeface="宋体" panose="02010600030101010101" pitchFamily="2" charset="-122"/>
                <a:cs typeface="宋体" panose="02010600030101010101" pitchFamily="2" charset="-122"/>
              </a:rPr>
              <a:t>BCD </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rPr>
              <a:t>材料没有体现。</a:t>
            </a:r>
          </a:p>
          <a:p>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rPr>
              <a:t>故选：</a:t>
            </a:r>
            <a:r>
              <a:rPr lang="en-US" altLang="zh-CN" sz="2800">
                <a:solidFill>
                  <a:srgbClr val="FF0000"/>
                </a:solidFill>
                <a:latin typeface="宋体" panose="02010600030101010101" pitchFamily="2" charset="-122"/>
                <a:ea typeface="宋体" panose="02010600030101010101" pitchFamily="2" charset="-122"/>
                <a:cs typeface="宋体" panose="02010600030101010101" pitchFamily="2" charset="-122"/>
              </a:rPr>
              <a:t>A </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rPr>
              <a:t>。</a:t>
            </a:r>
          </a:p>
        </p:txBody>
      </p:sp>
      <p:sp>
        <p:nvSpPr>
          <p:cNvPr id="6" name="文本框 5"/>
          <p:cNvSpPr txBox="1"/>
          <p:nvPr/>
        </p:nvSpPr>
        <p:spPr>
          <a:xfrm>
            <a:off x="4840605" y="1687195"/>
            <a:ext cx="534670" cy="768350"/>
          </a:xfrm>
          <a:prstGeom prst="rect">
            <a:avLst/>
          </a:prstGeom>
          <a:noFill/>
        </p:spPr>
        <p:txBody>
          <a:bodyPr wrap="square" rtlCol="0">
            <a:spAutoFit/>
          </a:bodyPr>
          <a:lstStyle>
            <a:defPPr>
              <a:defRPr lang="zh-CN"/>
            </a:defPPr>
          </a:lstStyle>
          <a:p>
            <a:r>
              <a:rPr lang="en-US" altLang="zh-CN" sz="4400" b="1">
                <a:solidFill>
                  <a:srgbClr val="FF0000"/>
                </a:solidFill>
                <a:latin typeface="+mj-ea"/>
                <a:ea typeface="+mj-ea"/>
              </a:rPr>
              <a:t>A</a:t>
            </a:r>
            <a:endParaRPr lang="zh-CN" altLang="en-US" sz="4400" b="1">
              <a:solidFill>
                <a:srgbClr val="FF0000"/>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1"/>
    </p:bld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noFill/>
        <a:effectLst/>
      </p:bgPr>
    </p:bg>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solidFill>
                  <a:srgbClr val="EAD900">
                    <a:lumMod val="75000"/>
                  </a:srgbClr>
                </a:solidFill>
                <a:cs typeface="+mn-ea"/>
                <a:sym typeface="+mn-ea"/>
              </a:rPr>
              <a:t>03</a:t>
            </a:r>
            <a:endParaRPr lang="en-US" altLang="zh-CN">
              <a:solidFill>
                <a:srgbClr val="FFBA55"/>
              </a:solidFill>
              <a:cs typeface="+mn-ea"/>
              <a:sym typeface="+mn-ea"/>
            </a:endParaRPr>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defPPr>
              <a:defRPr lang="zh-CN"/>
            </a:defPPr>
            <a:lvl1pPr marL="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实战提分</a:t>
            </a:r>
          </a:p>
        </p:txBody>
      </p:sp>
    </p:spTree>
    <p:custDataLst>
      <p:tags r:id="rId2"/>
    </p:custDataLst>
  </p:cSld>
  <p:clrMapOvr>
    <a:masterClrMapping/>
  </p:clrMapOvr>
  <p:transition/>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526026" y="1035888"/>
            <a:ext cx="11139948" cy="4625975"/>
          </a:xfrm>
          <a:prstGeom prst="rect">
            <a:avLst/>
          </a:prstGeom>
          <a:noFill/>
        </p:spPr>
        <p:txBody>
          <a:bodyPr wrap="square">
            <a:spAutoFit/>
          </a:bodyPr>
          <a:lstStyle>
            <a:defPPr>
              <a:defRPr lang="zh-CN"/>
            </a:defPPr>
          </a:lstStyle>
          <a:p>
            <a:pPr algn="just">
              <a:lnSpc>
                <a:spcPts val="4000"/>
              </a:lnSpc>
            </a:pPr>
            <a:r>
              <a:rPr lang="en-US" altLang="zh-CN" sz="2800" kern="100">
                <a:effectLst/>
                <a:latin typeface="Calibri"/>
                <a:ea typeface="宋体" panose="02010600030101010101" pitchFamily="2" charset="-122"/>
                <a:cs typeface="Times New Roman" panose="02020603050405020304" pitchFamily="18" charset="0"/>
              </a:rPr>
              <a:t>1.</a:t>
            </a:r>
            <a:r>
              <a:rPr lang="zh-CN" altLang="zh-CN" sz="2800" kern="100">
                <a:effectLst/>
                <a:latin typeface="Calibri"/>
                <a:ea typeface="宋体" panose="02010600030101010101" pitchFamily="2" charset="-122"/>
                <a:cs typeface="Times New Roman" panose="02020603050405020304" pitchFamily="18" charset="0"/>
              </a:rPr>
              <a:t>（</a:t>
            </a:r>
            <a:r>
              <a:rPr altLang="zh-CN" sz="2800" kern="100">
                <a:effectLst/>
                <a:latin typeface="Calibri"/>
                <a:ea typeface="宋体" panose="02010600030101010101" pitchFamily="2" charset="-122"/>
                <a:cs typeface="Times New Roman" panose="02020603050405020304" pitchFamily="18" charset="0"/>
              </a:rPr>
              <a:t>2021·</a:t>
            </a:r>
            <a:r>
              <a:rPr lang="zh-CN" altLang="zh-CN" sz="2800" kern="100">
                <a:effectLst/>
                <a:latin typeface="Calibri"/>
                <a:ea typeface="宋体" panose="02010600030101010101" pitchFamily="2" charset="-122"/>
                <a:cs typeface="Times New Roman" panose="02020603050405020304" pitchFamily="18" charset="0"/>
              </a:rPr>
              <a:t>广西贵港）电商平台的“村播计划”启动以来，平均每两天就有一位县长走进直播间，帮助当地农民卖农货，特色农产品销路大增。网络直播带货作用的正确传导途径是</a:t>
            </a:r>
            <a:r>
              <a:rPr lang="zh-CN" altLang="en-US" sz="2800" kern="100">
                <a:effectLst/>
                <a:latin typeface="Calibri"/>
                <a:ea typeface="宋体" panose="02010600030101010101" pitchFamily="2" charset="-122"/>
                <a:cs typeface="Times New Roman" panose="02020603050405020304" pitchFamily="18" charset="0"/>
              </a:rPr>
              <a:t>（             ）</a:t>
            </a:r>
            <a:r>
              <a:rPr lang="zh-CN" altLang="zh-CN" sz="2800" kern="100">
                <a:effectLst/>
                <a:latin typeface="Calibri"/>
                <a:ea typeface="宋体" panose="02010600030101010101" pitchFamily="2" charset="-122"/>
                <a:cs typeface="Times New Roman" panose="02020603050405020304" pitchFamily="18" charset="0"/>
              </a:rPr>
              <a:t> </a:t>
            </a:r>
          </a:p>
          <a:p>
            <a:pPr algn="just">
              <a:lnSpc>
                <a:spcPts val="4000"/>
              </a:lnSpc>
            </a:pPr>
            <a:r>
              <a:rPr lang="en-US" altLang="zh-CN" sz="2800" kern="100">
                <a:effectLst/>
                <a:latin typeface="Calibri"/>
                <a:ea typeface="宋体" panose="02010600030101010101" pitchFamily="2" charset="-122"/>
                <a:cs typeface="Times New Roman" panose="02020603050405020304" pitchFamily="18" charset="0"/>
              </a:rPr>
              <a:t>A</a:t>
            </a:r>
            <a:r>
              <a:rPr lang="zh-CN" altLang="zh-CN" sz="2800" kern="100">
                <a:effectLst/>
                <a:latin typeface="Calibri"/>
                <a:ea typeface="宋体" panose="02010600030101010101" pitchFamily="2" charset="-122"/>
                <a:cs typeface="Times New Roman" panose="02020603050405020304" pitchFamily="18" charset="0"/>
              </a:rPr>
              <a:t>．网络直播带货→增加农产品销售→调节过高收入 </a:t>
            </a:r>
          </a:p>
          <a:p>
            <a:pPr algn="just">
              <a:lnSpc>
                <a:spcPts val="4000"/>
              </a:lnSpc>
            </a:pPr>
            <a:r>
              <a:rPr lang="en-US" altLang="zh-CN" sz="2800" kern="100">
                <a:effectLst/>
                <a:latin typeface="Calibri"/>
                <a:ea typeface="宋体" panose="02010600030101010101" pitchFamily="2" charset="-122"/>
                <a:cs typeface="Times New Roman" panose="02020603050405020304" pitchFamily="18" charset="0"/>
              </a:rPr>
              <a:t>B</a:t>
            </a:r>
            <a:r>
              <a:rPr lang="zh-CN" altLang="zh-CN" sz="2800" kern="100">
                <a:effectLst/>
                <a:latin typeface="Calibri"/>
                <a:ea typeface="宋体" panose="02010600030101010101" pitchFamily="2" charset="-122"/>
                <a:cs typeface="Times New Roman" panose="02020603050405020304" pitchFamily="18" charset="0"/>
              </a:rPr>
              <a:t>．网络直播带货→为科技传播拓展新渠道→带动区域经济发展 </a:t>
            </a:r>
          </a:p>
          <a:p>
            <a:pPr algn="just">
              <a:lnSpc>
                <a:spcPts val="4000"/>
              </a:lnSpc>
            </a:pPr>
            <a:r>
              <a:rPr lang="en-US" altLang="zh-CN" sz="2800" kern="100">
                <a:effectLst/>
                <a:latin typeface="Calibri"/>
                <a:ea typeface="宋体" panose="02010600030101010101" pitchFamily="2" charset="-122"/>
                <a:cs typeface="Times New Roman" panose="02020603050405020304" pitchFamily="18" charset="0"/>
              </a:rPr>
              <a:t>C</a:t>
            </a:r>
            <a:r>
              <a:rPr lang="zh-CN" altLang="zh-CN" sz="2800" kern="100">
                <a:effectLst/>
                <a:latin typeface="Calibri"/>
                <a:ea typeface="宋体" panose="02010600030101010101" pitchFamily="2" charset="-122"/>
                <a:cs typeface="Times New Roman" panose="02020603050405020304" pitchFamily="18" charset="0"/>
              </a:rPr>
              <a:t>．网络直播带货→根除农产品销售难题→促进共同富裕 </a:t>
            </a:r>
          </a:p>
          <a:p>
            <a:pPr algn="just">
              <a:lnSpc>
                <a:spcPts val="4000"/>
              </a:lnSpc>
            </a:pPr>
            <a:r>
              <a:rPr lang="en-US" altLang="zh-CN" sz="2800" kern="100">
                <a:effectLst/>
                <a:latin typeface="Calibri"/>
                <a:ea typeface="宋体" panose="02010600030101010101" pitchFamily="2" charset="-122"/>
                <a:cs typeface="Times New Roman" panose="02020603050405020304" pitchFamily="18" charset="0"/>
              </a:rPr>
              <a:t>D</a:t>
            </a:r>
            <a:r>
              <a:rPr lang="zh-CN" altLang="zh-CN" sz="2800" kern="100">
                <a:effectLst/>
                <a:latin typeface="Calibri"/>
                <a:ea typeface="宋体" panose="02010600030101010101" pitchFamily="2" charset="-122"/>
                <a:cs typeface="Times New Roman" panose="02020603050405020304" pitchFamily="18" charset="0"/>
              </a:rPr>
              <a:t>．网络直播带货→带动乡村产业发展→增加农民收入 </a:t>
            </a:r>
          </a:p>
          <a:p>
            <a:pPr algn="just">
              <a:lnSpc>
                <a:spcPts val="4000"/>
              </a:lnSpc>
            </a:pPr>
            <a:r>
              <a:rPr lang="en-US" altLang="zh-CN" sz="2800" kern="100">
                <a:effectLst/>
                <a:latin typeface="Calibri"/>
                <a:ea typeface="宋体" panose="02010600030101010101" pitchFamily="2" charset="-122"/>
                <a:cs typeface="Times New Roman" panose="02020603050405020304" pitchFamily="18" charset="0"/>
              </a:rPr>
              <a:t> </a:t>
            </a:r>
            <a:endParaRPr lang="zh-CN" altLang="zh-CN" sz="2800" kern="100">
              <a:effectLst/>
              <a:latin typeface="Calibri"/>
              <a:ea typeface="宋体" panose="02010600030101010101" pitchFamily="2" charset="-122"/>
              <a:cs typeface="Times New Roman" panose="02020603050405020304" pitchFamily="18" charset="0"/>
            </a:endParaRPr>
          </a:p>
          <a:p>
            <a:pPr indent="133350" algn="just"/>
            <a:r>
              <a:rPr lang="en-US" altLang="zh-CN" sz="2800" b="1" kern="100">
                <a:effectLst/>
                <a:latin typeface="Calibri"/>
                <a:ea typeface="宋体" panose="02010600030101010101" pitchFamily="2" charset="-122"/>
                <a:cs typeface="Times New Roman" panose="02020603050405020304" pitchFamily="18" charset="0"/>
              </a:rPr>
              <a:t> </a:t>
            </a:r>
            <a:endParaRPr lang="zh-CN" altLang="zh-CN" sz="1800" b="1" kern="100">
              <a:effectLst/>
              <a:latin typeface="Calibri"/>
              <a:ea typeface="宋体" panose="02010600030101010101" pitchFamily="2" charset="-122"/>
              <a:cs typeface="Times New Roman" panose="02020603050405020304" pitchFamily="18" charset="0"/>
            </a:endParaRPr>
          </a:p>
        </p:txBody>
      </p:sp>
      <p:sp>
        <p:nvSpPr>
          <p:cNvPr id="4" name="文本框 3"/>
          <p:cNvSpPr txBox="1"/>
          <p:nvPr/>
        </p:nvSpPr>
        <p:spPr>
          <a:xfrm>
            <a:off x="7442138" y="1950577"/>
            <a:ext cx="1735394" cy="769441"/>
          </a:xfrm>
          <a:prstGeom prst="rect">
            <a:avLst/>
          </a:prstGeom>
          <a:noFill/>
        </p:spPr>
        <p:txBody>
          <a:bodyPr wrap="square" rtlCol="0">
            <a:spAutoFit/>
          </a:bodyPr>
          <a:lstStyle>
            <a:defPPr>
              <a:defRPr lang="zh-CN"/>
            </a:defPPr>
          </a:lstStyle>
          <a:p>
            <a:r>
              <a:rPr lang="en-US" altLang="zh-CN" sz="4400" b="1">
                <a:solidFill>
                  <a:srgbClr val="FF0000"/>
                </a:solidFill>
                <a:latin typeface="+mj-ea"/>
                <a:ea typeface="+mj-ea"/>
              </a:rPr>
              <a:t>D</a:t>
            </a:r>
            <a:endParaRPr lang="zh-CN" altLang="en-US" sz="4400" b="1">
              <a:solidFill>
                <a:srgbClr val="FF0000"/>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436880" y="941070"/>
            <a:ext cx="11188700" cy="4523105"/>
          </a:xfrm>
          <a:prstGeom prst="rect">
            <a:avLst/>
          </a:prstGeom>
          <a:noFill/>
        </p:spPr>
        <p:txBody>
          <a:bodyPr wrap="square">
            <a:spAutoFit/>
          </a:bodyPr>
          <a:lstStyle>
            <a:defPPr>
              <a:defRPr lang="zh-CN"/>
            </a:defPPr>
          </a:lstStyle>
          <a:p>
            <a:r>
              <a:rPr lang="en-US" altLang="zh-CN" sz="3200">
                <a:latin typeface="宋体" panose="02010600030101010101" pitchFamily="2" charset="-122"/>
                <a:ea typeface="宋体" panose="02010600030101010101" pitchFamily="2" charset="-122"/>
                <a:cs typeface="宋体" panose="02010600030101010101" pitchFamily="2" charset="-122"/>
              </a:rPr>
              <a:t>2</a:t>
            </a:r>
            <a:r>
              <a:rPr lang="zh-CN" altLang="en-US" sz="3200">
                <a:latin typeface="宋体" panose="02010600030101010101" pitchFamily="2" charset="-122"/>
                <a:ea typeface="宋体" panose="02010600030101010101" pitchFamily="2" charset="-122"/>
                <a:cs typeface="宋体" panose="02010600030101010101" pitchFamily="2" charset="-122"/>
              </a:rPr>
              <a:t>．（</a:t>
            </a:r>
            <a:r>
              <a:rPr lang="en-US" altLang="zh-CN" sz="3200">
                <a:latin typeface="宋体" panose="02010600030101010101" pitchFamily="2" charset="-122"/>
                <a:ea typeface="宋体" panose="02010600030101010101" pitchFamily="2" charset="-122"/>
                <a:cs typeface="宋体" panose="02010600030101010101" pitchFamily="2" charset="-122"/>
              </a:rPr>
              <a:t>2021·</a:t>
            </a:r>
            <a:r>
              <a:rPr lang="zh-CN" altLang="en-US" sz="3200">
                <a:latin typeface="宋体" panose="02010600030101010101" pitchFamily="2" charset="-122"/>
                <a:ea typeface="宋体" panose="02010600030101010101" pitchFamily="2" charset="-122"/>
                <a:cs typeface="宋体" panose="02010600030101010101" pitchFamily="2" charset="-122"/>
              </a:rPr>
              <a:t>吉林）</a:t>
            </a:r>
            <a:r>
              <a:rPr lang="en-US" altLang="zh-CN" sz="3200">
                <a:latin typeface="宋体" panose="02010600030101010101" pitchFamily="2" charset="-122"/>
                <a:ea typeface="宋体" panose="02010600030101010101" pitchFamily="2" charset="-122"/>
                <a:cs typeface="宋体" panose="02010600030101010101" pitchFamily="2" charset="-122"/>
              </a:rPr>
              <a:t>《</a:t>
            </a:r>
            <a:r>
              <a:rPr lang="zh-CN" altLang="en-US" sz="3200">
                <a:latin typeface="宋体" panose="02010600030101010101" pitchFamily="2" charset="-122"/>
                <a:ea typeface="宋体" panose="02010600030101010101" pitchFamily="2" charset="-122"/>
                <a:cs typeface="宋体" panose="02010600030101010101" pitchFamily="2" charset="-122"/>
              </a:rPr>
              <a:t>一堂好课</a:t>
            </a:r>
            <a:r>
              <a:rPr lang="en-US" altLang="zh-CN" sz="3200">
                <a:latin typeface="宋体" panose="02010600030101010101" pitchFamily="2" charset="-122"/>
                <a:ea typeface="宋体" panose="02010600030101010101" pitchFamily="2" charset="-122"/>
                <a:cs typeface="宋体" panose="02010600030101010101" pitchFamily="2" charset="-122"/>
              </a:rPr>
              <a:t>》《</a:t>
            </a:r>
            <a:r>
              <a:rPr lang="zh-CN" altLang="en-US" sz="3200">
                <a:latin typeface="宋体" panose="02010600030101010101" pitchFamily="2" charset="-122"/>
                <a:ea typeface="宋体" panose="02010600030101010101" pitchFamily="2" charset="-122"/>
                <a:cs typeface="宋体" panose="02010600030101010101" pitchFamily="2" charset="-122"/>
              </a:rPr>
              <a:t>你好生活</a:t>
            </a:r>
            <a:r>
              <a:rPr lang="en-US" altLang="zh-CN" sz="3200">
                <a:latin typeface="宋体" panose="02010600030101010101" pitchFamily="2" charset="-122"/>
                <a:ea typeface="宋体" panose="02010600030101010101" pitchFamily="2" charset="-122"/>
                <a:cs typeface="宋体" panose="02010600030101010101" pitchFamily="2" charset="-122"/>
              </a:rPr>
              <a:t>》</a:t>
            </a:r>
            <a:r>
              <a:rPr lang="zh-CN" altLang="en-US" sz="3200">
                <a:latin typeface="宋体" panose="02010600030101010101" pitchFamily="2" charset="-122"/>
                <a:ea typeface="宋体" panose="02010600030101010101" pitchFamily="2" charset="-122"/>
                <a:cs typeface="宋体" panose="02010600030101010101" pitchFamily="2" charset="-122"/>
              </a:rPr>
              <a:t>等文化节目以普及文化知识和分享理念为主旨，通过“互修网</a:t>
            </a:r>
            <a:r>
              <a:rPr lang="en-US" altLang="zh-CN" sz="3200">
                <a:latin typeface="宋体" panose="02010600030101010101" pitchFamily="2" charset="-122"/>
                <a:ea typeface="宋体" panose="02010600030101010101" pitchFamily="2" charset="-122"/>
                <a:cs typeface="宋体" panose="02010600030101010101" pitchFamily="2" charset="-122"/>
              </a:rPr>
              <a:t>+</a:t>
            </a:r>
            <a:r>
              <a:rPr lang="zh-CN" altLang="en-US" sz="3200">
                <a:latin typeface="宋体" panose="02010600030101010101" pitchFamily="2" charset="-122"/>
                <a:ea typeface="宋体" panose="02010600030101010101" pitchFamily="2" charset="-122"/>
                <a:cs typeface="宋体" panose="02010600030101010101" pitchFamily="2" charset="-122"/>
              </a:rPr>
              <a:t>节目”的传播途径吸引了大量的观众。对此认识正确的是</a:t>
            </a:r>
            <a:r>
              <a:rPr lang="en-US" altLang="zh-CN" sz="3200">
                <a:latin typeface="宋体" panose="02010600030101010101" pitchFamily="2" charset="-122"/>
                <a:ea typeface="宋体" panose="02010600030101010101" pitchFamily="2" charset="-122"/>
                <a:cs typeface="宋体" panose="02010600030101010101" pitchFamily="2" charset="-122"/>
              </a:rPr>
              <a:t>(     )</a:t>
            </a:r>
          </a:p>
          <a:p>
            <a:r>
              <a:rPr lang="en-US" altLang="zh-CN" sz="3200">
                <a:latin typeface="宋体" panose="02010600030101010101" pitchFamily="2" charset="-122"/>
                <a:ea typeface="宋体" panose="02010600030101010101" pitchFamily="2" charset="-122"/>
                <a:cs typeface="宋体" panose="02010600030101010101" pitchFamily="2" charset="-122"/>
              </a:rPr>
              <a:t>①</a:t>
            </a:r>
            <a:r>
              <a:rPr lang="zh-CN" altLang="en-US" sz="3200">
                <a:latin typeface="宋体" panose="02010600030101010101" pitchFamily="2" charset="-122"/>
                <a:ea typeface="宋体" panose="02010600030101010101" pitchFamily="2" charset="-122"/>
                <a:cs typeface="宋体" panose="02010600030101010101" pitchFamily="2" charset="-122"/>
              </a:rPr>
              <a:t>网络为文化的传播搭建了新平台    </a:t>
            </a:r>
          </a:p>
          <a:p>
            <a:r>
              <a:rPr lang="zh-CN" altLang="en-US" sz="3200">
                <a:latin typeface="宋体" panose="02010600030101010101" pitchFamily="2" charset="-122"/>
                <a:ea typeface="宋体" panose="02010600030101010101" pitchFamily="2" charset="-122"/>
                <a:cs typeface="宋体" panose="02010600030101010101" pitchFamily="2" charset="-122"/>
              </a:rPr>
              <a:t>②有利于分享精神文明建设的成果</a:t>
            </a:r>
          </a:p>
          <a:p>
            <a:r>
              <a:rPr lang="zh-CN" altLang="en-US" sz="3200">
                <a:latin typeface="宋体" panose="02010600030101010101" pitchFamily="2" charset="-122"/>
                <a:ea typeface="宋体" panose="02010600030101010101" pitchFamily="2" charset="-122"/>
                <a:cs typeface="宋体" panose="02010600030101010101" pitchFamily="2" charset="-122"/>
              </a:rPr>
              <a:t>③社会主义先进文化在创新中发展    </a:t>
            </a:r>
          </a:p>
          <a:p>
            <a:r>
              <a:rPr lang="zh-CN" altLang="en-US" sz="3200">
                <a:latin typeface="宋体" panose="02010600030101010101" pitchFamily="2" charset="-122"/>
                <a:ea typeface="宋体" panose="02010600030101010101" pitchFamily="2" charset="-122"/>
                <a:cs typeface="宋体" panose="02010600030101010101" pitchFamily="2" charset="-122"/>
              </a:rPr>
              <a:t>④文化节目是获得知识的唯一途径</a:t>
            </a:r>
          </a:p>
          <a:p>
            <a:r>
              <a:rPr lang="en-US" altLang="zh-CN" sz="3200">
                <a:latin typeface="宋体" panose="02010600030101010101" pitchFamily="2" charset="-122"/>
                <a:ea typeface="宋体" panose="02010600030101010101" pitchFamily="2" charset="-122"/>
                <a:cs typeface="宋体" panose="02010600030101010101" pitchFamily="2" charset="-122"/>
              </a:rPr>
              <a:t>A</a:t>
            </a:r>
            <a:r>
              <a:rPr lang="zh-CN" altLang="en-US" sz="3200">
                <a:latin typeface="宋体" panose="02010600030101010101" pitchFamily="2" charset="-122"/>
                <a:ea typeface="宋体" panose="02010600030101010101" pitchFamily="2" charset="-122"/>
                <a:cs typeface="宋体" panose="02010600030101010101" pitchFamily="2" charset="-122"/>
              </a:rPr>
              <a:t>．①②④	  </a:t>
            </a:r>
            <a:r>
              <a:rPr lang="en-US" altLang="zh-CN" sz="3200">
                <a:latin typeface="宋体" panose="02010600030101010101" pitchFamily="2" charset="-122"/>
                <a:ea typeface="宋体" panose="02010600030101010101" pitchFamily="2" charset="-122"/>
                <a:cs typeface="宋体" panose="02010600030101010101" pitchFamily="2" charset="-122"/>
              </a:rPr>
              <a:t>B</a:t>
            </a:r>
            <a:r>
              <a:rPr lang="zh-CN" altLang="en-US" sz="3200">
                <a:latin typeface="宋体" panose="02010600030101010101" pitchFamily="2" charset="-122"/>
                <a:ea typeface="宋体" panose="02010600030101010101" pitchFamily="2" charset="-122"/>
                <a:cs typeface="宋体" panose="02010600030101010101" pitchFamily="2" charset="-122"/>
              </a:rPr>
              <a:t>．①②③	</a:t>
            </a:r>
            <a:r>
              <a:rPr lang="en-US" altLang="zh-CN" sz="3200">
                <a:latin typeface="宋体" panose="02010600030101010101" pitchFamily="2" charset="-122"/>
                <a:ea typeface="宋体" panose="02010600030101010101" pitchFamily="2" charset="-122"/>
                <a:cs typeface="宋体" panose="02010600030101010101" pitchFamily="2" charset="-122"/>
              </a:rPr>
              <a:t>C</a:t>
            </a:r>
            <a:r>
              <a:rPr lang="zh-CN" altLang="en-US" sz="3200">
                <a:latin typeface="宋体" panose="02010600030101010101" pitchFamily="2" charset="-122"/>
                <a:ea typeface="宋体" panose="02010600030101010101" pitchFamily="2" charset="-122"/>
                <a:cs typeface="宋体" panose="02010600030101010101" pitchFamily="2" charset="-122"/>
              </a:rPr>
              <a:t>．①③④	</a:t>
            </a:r>
            <a:r>
              <a:rPr lang="en-US" altLang="zh-CN" sz="3200">
                <a:latin typeface="宋体" panose="02010600030101010101" pitchFamily="2" charset="-122"/>
                <a:ea typeface="宋体" panose="02010600030101010101" pitchFamily="2" charset="-122"/>
                <a:cs typeface="宋体" panose="02010600030101010101" pitchFamily="2" charset="-122"/>
              </a:rPr>
              <a:t>D</a:t>
            </a:r>
            <a:r>
              <a:rPr lang="zh-CN" altLang="en-US" sz="3200">
                <a:latin typeface="宋体" panose="02010600030101010101" pitchFamily="2" charset="-122"/>
                <a:ea typeface="宋体" panose="02010600030101010101" pitchFamily="2" charset="-122"/>
                <a:cs typeface="宋体" panose="02010600030101010101" pitchFamily="2" charset="-122"/>
              </a:rPr>
              <a:t>．②③④</a:t>
            </a:r>
          </a:p>
          <a:p>
            <a:r>
              <a:rPr lang="zh-CN" altLang="en-US" sz="3200"/>
              <a:t> </a:t>
            </a:r>
            <a:r>
              <a:rPr lang="en-US" altLang="zh-CN" sz="3200"/>
              <a:t> </a:t>
            </a:r>
            <a:endParaRPr lang="zh-CN" altLang="en-US" sz="3200"/>
          </a:p>
        </p:txBody>
      </p:sp>
      <p:sp>
        <p:nvSpPr>
          <p:cNvPr id="4" name="文本框 3"/>
          <p:cNvSpPr txBox="1"/>
          <p:nvPr/>
        </p:nvSpPr>
        <p:spPr>
          <a:xfrm>
            <a:off x="9002207" y="1869005"/>
            <a:ext cx="1905000" cy="769441"/>
          </a:xfrm>
          <a:prstGeom prst="rect">
            <a:avLst/>
          </a:prstGeom>
          <a:noFill/>
        </p:spPr>
        <p:txBody>
          <a:bodyPr wrap="square" rtlCol="0">
            <a:spAutoFit/>
          </a:bodyPr>
          <a:lstStyle>
            <a:defPPr>
              <a:defRPr lang="zh-CN"/>
            </a:defPPr>
          </a:lstStyle>
          <a:p>
            <a:r>
              <a:rPr lang="en-US" altLang="zh-CN" sz="4400" b="1">
                <a:solidFill>
                  <a:srgbClr val="FF0000"/>
                </a:solidFill>
                <a:latin typeface="+mj-ea"/>
                <a:ea typeface="+mj-ea"/>
              </a:rPr>
              <a:t>B</a:t>
            </a:r>
            <a:endParaRPr lang="zh-CN" altLang="en-US" sz="4400" b="1">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589280" y="606404"/>
            <a:ext cx="10810240" cy="5507990"/>
          </a:xfrm>
          <a:prstGeom prst="rect">
            <a:avLst/>
          </a:prstGeom>
          <a:noFill/>
        </p:spPr>
        <p:txBody>
          <a:bodyPr wrap="square">
            <a:spAutoFit/>
          </a:bodyPr>
          <a:lstStyle>
            <a:defPPr>
              <a:defRPr lang="zh-CN"/>
            </a:defPPr>
          </a:lstStyle>
          <a:p>
            <a:r>
              <a:rPr lang="en-US" altLang="zh-CN" sz="3200">
                <a:latin typeface="宋体" panose="02010600030101010101" pitchFamily="2" charset="-122"/>
                <a:ea typeface="宋体" panose="02010600030101010101" pitchFamily="2" charset="-122"/>
                <a:cs typeface="宋体" panose="02010600030101010101" pitchFamily="2" charset="-122"/>
              </a:rPr>
              <a:t>3</a:t>
            </a:r>
            <a:r>
              <a:rPr lang="zh-CN" altLang="en-US" sz="3200">
                <a:latin typeface="宋体" panose="02010600030101010101" pitchFamily="2" charset="-122"/>
                <a:ea typeface="宋体" panose="02010600030101010101" pitchFamily="2" charset="-122"/>
                <a:cs typeface="宋体" panose="02010600030101010101" pitchFamily="2" charset="-122"/>
              </a:rPr>
              <a:t>．（</a:t>
            </a:r>
            <a:r>
              <a:rPr lang="en-US" altLang="zh-CN" sz="3200">
                <a:latin typeface="宋体" panose="02010600030101010101" pitchFamily="2" charset="-122"/>
                <a:ea typeface="宋体" panose="02010600030101010101" pitchFamily="2" charset="-122"/>
                <a:cs typeface="宋体" panose="02010600030101010101" pitchFamily="2" charset="-122"/>
              </a:rPr>
              <a:t>2021·</a:t>
            </a:r>
            <a:r>
              <a:rPr lang="zh-CN" altLang="en-US" sz="3200">
                <a:latin typeface="宋体" panose="02010600030101010101" pitchFamily="2" charset="-122"/>
                <a:ea typeface="宋体" panose="02010600030101010101" pitchFamily="2" charset="-122"/>
                <a:cs typeface="宋体" panose="02010600030101010101" pitchFamily="2" charset="-122"/>
              </a:rPr>
              <a:t>内蒙古中考真题）近日，教育部办公厅印发的</a:t>
            </a:r>
            <a:r>
              <a:rPr lang="en-US" altLang="zh-CN" sz="3200">
                <a:latin typeface="宋体" panose="02010600030101010101" pitchFamily="2" charset="-122"/>
                <a:ea typeface="宋体" panose="02010600030101010101" pitchFamily="2" charset="-122"/>
                <a:cs typeface="宋体" panose="02010600030101010101" pitchFamily="2" charset="-122"/>
              </a:rPr>
              <a:t>《</a:t>
            </a:r>
            <a:r>
              <a:rPr lang="zh-CN" altLang="en-US" sz="3200">
                <a:latin typeface="宋体" panose="02010600030101010101" pitchFamily="2" charset="-122"/>
                <a:ea typeface="宋体" panose="02010600030101010101" pitchFamily="2" charset="-122"/>
                <a:cs typeface="宋体" panose="02010600030101010101" pitchFamily="2" charset="-122"/>
              </a:rPr>
              <a:t>关于加强中小学生手机管理工作的通知</a:t>
            </a:r>
            <a:r>
              <a:rPr lang="en-US" altLang="zh-CN" sz="3200">
                <a:latin typeface="宋体" panose="02010600030101010101" pitchFamily="2" charset="-122"/>
                <a:ea typeface="宋体" panose="02010600030101010101" pitchFamily="2" charset="-122"/>
                <a:cs typeface="宋体" panose="02010600030101010101" pitchFamily="2" charset="-122"/>
              </a:rPr>
              <a:t>》</a:t>
            </a:r>
            <a:r>
              <a:rPr lang="zh-CN" altLang="en-US" sz="3200">
                <a:latin typeface="宋体" panose="02010600030101010101" pitchFamily="2" charset="-122"/>
                <a:ea typeface="宋体" panose="02010600030101010101" pitchFamily="2" charset="-122"/>
                <a:cs typeface="宋体" panose="02010600030101010101" pitchFamily="2" charset="-122"/>
              </a:rPr>
              <a:t>要求，中小学生原则上不得将手机带入校园。确有需求的需经家长同意书面提出申请学生进校后应将手机交由学校统一管理，禁止带人课堂。对此，中学生应该（    ）</a:t>
            </a:r>
          </a:p>
          <a:p>
            <a:r>
              <a:rPr lang="zh-CN" altLang="en-US" sz="3200">
                <a:latin typeface="宋体" panose="02010600030101010101" pitchFamily="2" charset="-122"/>
                <a:ea typeface="宋体" panose="02010600030101010101" pitchFamily="2" charset="-122"/>
                <a:cs typeface="宋体" panose="02010600030101010101" pitchFamily="2" charset="-122"/>
              </a:rPr>
              <a:t>①学会“信息节食”，合理利用手机</a:t>
            </a:r>
          </a:p>
          <a:p>
            <a:r>
              <a:rPr lang="zh-CN" altLang="en-US" sz="3200">
                <a:latin typeface="宋体" panose="02010600030101010101" pitchFamily="2" charset="-122"/>
                <a:ea typeface="宋体" panose="02010600030101010101" pitchFamily="2" charset="-122"/>
                <a:cs typeface="宋体" panose="02010600030101010101" pitchFamily="2" charset="-122"/>
              </a:rPr>
              <a:t>②提高自制力，坚决不用手机</a:t>
            </a:r>
          </a:p>
          <a:p>
            <a:r>
              <a:rPr lang="zh-CN" altLang="en-US" sz="3200">
                <a:latin typeface="宋体" panose="02010600030101010101" pitchFamily="2" charset="-122"/>
                <a:ea typeface="宋体" panose="02010600030101010101" pitchFamily="2" charset="-122"/>
                <a:cs typeface="宋体" panose="02010600030101010101" pitchFamily="2" charset="-122"/>
              </a:rPr>
              <a:t>③不沉迷于手机，也不用手机浏览不良信息</a:t>
            </a:r>
          </a:p>
          <a:p>
            <a:r>
              <a:rPr lang="zh-CN" altLang="en-US" sz="3200">
                <a:latin typeface="宋体" panose="02010600030101010101" pitchFamily="2" charset="-122"/>
                <a:ea typeface="宋体" panose="02010600030101010101" pitchFamily="2" charset="-122"/>
                <a:cs typeface="宋体" panose="02010600030101010101" pitchFamily="2" charset="-122"/>
              </a:rPr>
              <a:t>④提高媒介素养，利用手机获得新知、促进沟通</a:t>
            </a:r>
          </a:p>
          <a:p>
            <a:r>
              <a:rPr lang="en-US" altLang="zh-CN" sz="3200">
                <a:latin typeface="宋体" panose="02010600030101010101" pitchFamily="2" charset="-122"/>
                <a:ea typeface="宋体" panose="02010600030101010101" pitchFamily="2" charset="-122"/>
                <a:cs typeface="宋体" panose="02010600030101010101" pitchFamily="2" charset="-122"/>
              </a:rPr>
              <a:t>A</a:t>
            </a:r>
            <a:r>
              <a:rPr lang="zh-CN" altLang="en-US" sz="3200">
                <a:latin typeface="宋体" panose="02010600030101010101" pitchFamily="2" charset="-122"/>
                <a:ea typeface="宋体" panose="02010600030101010101" pitchFamily="2" charset="-122"/>
                <a:cs typeface="宋体" panose="02010600030101010101" pitchFamily="2" charset="-122"/>
              </a:rPr>
              <a:t>．①②③	</a:t>
            </a:r>
            <a:r>
              <a:rPr lang="en-US" altLang="zh-CN" sz="3200">
                <a:latin typeface="宋体" panose="02010600030101010101" pitchFamily="2" charset="-122"/>
                <a:ea typeface="宋体" panose="02010600030101010101" pitchFamily="2" charset="-122"/>
                <a:cs typeface="宋体" panose="02010600030101010101" pitchFamily="2" charset="-122"/>
              </a:rPr>
              <a:t>B</a:t>
            </a:r>
            <a:r>
              <a:rPr lang="zh-CN" altLang="en-US" sz="3200">
                <a:latin typeface="宋体" panose="02010600030101010101" pitchFamily="2" charset="-122"/>
                <a:ea typeface="宋体" panose="02010600030101010101" pitchFamily="2" charset="-122"/>
                <a:cs typeface="宋体" panose="02010600030101010101" pitchFamily="2" charset="-122"/>
              </a:rPr>
              <a:t>．①②④	</a:t>
            </a:r>
            <a:r>
              <a:rPr lang="en-US" altLang="zh-CN" sz="3200">
                <a:latin typeface="宋体" panose="02010600030101010101" pitchFamily="2" charset="-122"/>
                <a:ea typeface="宋体" panose="02010600030101010101" pitchFamily="2" charset="-122"/>
                <a:cs typeface="宋体" panose="02010600030101010101" pitchFamily="2" charset="-122"/>
              </a:rPr>
              <a:t>C</a:t>
            </a:r>
            <a:r>
              <a:rPr lang="zh-CN" altLang="en-US" sz="3200">
                <a:latin typeface="宋体" panose="02010600030101010101" pitchFamily="2" charset="-122"/>
                <a:ea typeface="宋体" panose="02010600030101010101" pitchFamily="2" charset="-122"/>
                <a:cs typeface="宋体" panose="02010600030101010101" pitchFamily="2" charset="-122"/>
              </a:rPr>
              <a:t>．②③④	</a:t>
            </a:r>
            <a:r>
              <a:rPr lang="en-US" altLang="zh-CN" sz="3200">
                <a:latin typeface="宋体" panose="02010600030101010101" pitchFamily="2" charset="-122"/>
                <a:ea typeface="宋体" panose="02010600030101010101" pitchFamily="2" charset="-122"/>
                <a:cs typeface="宋体" panose="02010600030101010101" pitchFamily="2" charset="-122"/>
              </a:rPr>
              <a:t>D</a:t>
            </a:r>
            <a:r>
              <a:rPr lang="zh-CN" altLang="en-US" sz="3200">
                <a:latin typeface="宋体" panose="02010600030101010101" pitchFamily="2" charset="-122"/>
                <a:ea typeface="宋体" panose="02010600030101010101" pitchFamily="2" charset="-122"/>
                <a:cs typeface="宋体" panose="02010600030101010101" pitchFamily="2" charset="-122"/>
              </a:rPr>
              <a:t>．①③④</a:t>
            </a:r>
          </a:p>
          <a:p>
            <a:r>
              <a:rPr lang="en-US" altLang="zh-CN" sz="3200"/>
              <a:t> </a:t>
            </a:r>
            <a:endParaRPr lang="zh-CN" altLang="en-US" sz="3200"/>
          </a:p>
        </p:txBody>
      </p:sp>
      <p:sp>
        <p:nvSpPr>
          <p:cNvPr id="4" name="文本框 3"/>
          <p:cNvSpPr txBox="1"/>
          <p:nvPr/>
        </p:nvSpPr>
        <p:spPr>
          <a:xfrm>
            <a:off x="5631815" y="2399665"/>
            <a:ext cx="725805" cy="768350"/>
          </a:xfrm>
          <a:prstGeom prst="rect">
            <a:avLst/>
          </a:prstGeom>
          <a:noFill/>
        </p:spPr>
        <p:txBody>
          <a:bodyPr wrap="square" rtlCol="0">
            <a:spAutoFit/>
          </a:bodyPr>
          <a:lstStyle>
            <a:defPPr>
              <a:defRPr lang="zh-CN"/>
            </a:defPPr>
          </a:lstStyle>
          <a:p>
            <a:r>
              <a:rPr lang="en-US" altLang="zh-CN" sz="4400" b="1">
                <a:solidFill>
                  <a:srgbClr val="FF0000"/>
                </a:solidFill>
                <a:latin typeface="+mj-ea"/>
                <a:ea typeface="+mj-ea"/>
              </a:rPr>
              <a:t>D</a:t>
            </a:r>
            <a:endParaRPr lang="zh-CN" altLang="en-US" sz="4400" b="1">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452284" y="532002"/>
            <a:ext cx="11375922" cy="5631180"/>
          </a:xfrm>
          <a:prstGeom prst="rect">
            <a:avLst/>
          </a:prstGeom>
          <a:noFill/>
        </p:spPr>
        <p:txBody>
          <a:bodyPr wrap="square">
            <a:spAutoFit/>
          </a:bodyPr>
          <a:lstStyle>
            <a:defPPr>
              <a:defRPr lang="zh-CN"/>
            </a:defPPr>
          </a:lstStyle>
          <a:p>
            <a:pPr indent="133350" algn="just"/>
            <a:r>
              <a:rPr lang="en-US" altLang="zh-CN" sz="2400" kern="100">
                <a:effectLst/>
                <a:latin typeface="宋体" panose="02010600030101010101" pitchFamily="2" charset="-122"/>
                <a:ea typeface="宋体" panose="02010600030101010101" pitchFamily="2" charset="-122"/>
                <a:cs typeface="宋体" panose="02010600030101010101" pitchFamily="2" charset="-122"/>
              </a:rPr>
              <a:t>4. </a:t>
            </a:r>
            <a:r>
              <a:rPr lang="zh-CN" altLang="zh-CN" sz="2400" kern="100">
                <a:effectLst/>
                <a:latin typeface="宋体" panose="02010600030101010101" pitchFamily="2" charset="-122"/>
                <a:ea typeface="宋体" panose="02010600030101010101" pitchFamily="2" charset="-122"/>
                <a:cs typeface="宋体" panose="02010600030101010101" pitchFamily="2" charset="-122"/>
              </a:rPr>
              <a:t>为开阔师生视野，更好地亲近自然，磨炼意志，培养能力，某中学组织八年级学生开展了两天一晚的研学旅行活动。</a:t>
            </a:r>
          </a:p>
          <a:p>
            <a:pPr indent="133350" algn="just"/>
            <a:r>
              <a:rPr lang="zh-CN" altLang="zh-CN" sz="2400" kern="100">
                <a:effectLst/>
                <a:latin typeface="宋体" panose="02010600030101010101" pitchFamily="2" charset="-122"/>
                <a:ea typeface="宋体" panose="02010600030101010101" pitchFamily="2" charset="-122"/>
                <a:cs typeface="宋体" panose="02010600030101010101" pitchFamily="2" charset="-122"/>
              </a:rPr>
              <a:t>（活动动员）活动的组织者做动员工作时强调，此次活动既能给同学们提供一次亲近自然、放松身心的条件，也能够让同学们在旅途中发展自我，成就自我，更是一次锻炼学生团队合作、提高自理能力的机会，同时也提供了一个体验人文、探究研习的成长平台……</a:t>
            </a:r>
          </a:p>
          <a:p>
            <a:pPr indent="133350" algn="just"/>
            <a:r>
              <a:rPr lang="zh-CN" altLang="zh-CN" sz="2400" kern="100">
                <a:effectLst/>
                <a:latin typeface="宋体" panose="02010600030101010101" pitchFamily="2" charset="-122"/>
                <a:ea typeface="宋体" panose="02010600030101010101" pitchFamily="2" charset="-122"/>
                <a:cs typeface="宋体" panose="02010600030101010101" pitchFamily="2" charset="-122"/>
              </a:rPr>
              <a:t>（</a:t>
            </a:r>
            <a:r>
              <a:rPr lang="en-US" altLang="zh-CN" sz="2400" kern="100">
                <a:effectLst/>
                <a:latin typeface="宋体" panose="02010600030101010101" pitchFamily="2" charset="-122"/>
                <a:ea typeface="宋体" panose="02010600030101010101" pitchFamily="2" charset="-122"/>
                <a:cs typeface="宋体" panose="02010600030101010101" pitchFamily="2" charset="-122"/>
              </a:rPr>
              <a:t>1</a:t>
            </a:r>
            <a:r>
              <a:rPr lang="zh-CN" altLang="zh-CN" sz="2400" kern="100">
                <a:effectLst/>
                <a:latin typeface="宋体" panose="02010600030101010101" pitchFamily="2" charset="-122"/>
                <a:ea typeface="宋体" panose="02010600030101010101" pitchFamily="2" charset="-122"/>
                <a:cs typeface="宋体" panose="02010600030101010101" pitchFamily="2" charset="-122"/>
              </a:rPr>
              <a:t>）如果你是活动的组织者，你会运用哪些知识对同学们进行思想动员？</a:t>
            </a:r>
          </a:p>
          <a:p>
            <a:pPr indent="133350" algn="just"/>
            <a:r>
              <a:rPr lang="en-US" altLang="zh-CN" sz="2400" b="1" kern="100">
                <a:effectLst/>
                <a:latin typeface="Calibri"/>
                <a:ea typeface="宋体" panose="02010600030101010101" pitchFamily="2" charset="-122"/>
                <a:cs typeface="Times New Roman" panose="02020603050405020304" pitchFamily="18" charset="0"/>
              </a:rPr>
              <a:t> </a:t>
            </a:r>
            <a:endParaRPr lang="zh-CN" altLang="zh-CN" sz="2400" b="1" kern="100">
              <a:effectLst/>
              <a:latin typeface="Calibri"/>
              <a:ea typeface="宋体" panose="02010600030101010101" pitchFamily="2" charset="-122"/>
              <a:cs typeface="Times New Roman" panose="02020603050405020304" pitchFamily="18" charset="0"/>
            </a:endParaRPr>
          </a:p>
          <a:p>
            <a:pPr indent="133350" algn="just"/>
            <a:r>
              <a:rPr lang="en-US" altLang="zh-CN" sz="2400" b="1" kern="100">
                <a:effectLst/>
                <a:latin typeface="Calibri"/>
                <a:ea typeface="宋体" panose="02010600030101010101" pitchFamily="2" charset="-122"/>
                <a:cs typeface="Times New Roman" panose="02020603050405020304" pitchFamily="18" charset="0"/>
              </a:rPr>
              <a:t> </a:t>
            </a:r>
            <a:endParaRPr lang="zh-CN" altLang="zh-CN" sz="2400" b="1" kern="100">
              <a:effectLst/>
              <a:latin typeface="Calibri"/>
              <a:ea typeface="宋体" panose="02010600030101010101" pitchFamily="2" charset="-122"/>
              <a:cs typeface="Times New Roman" panose="02020603050405020304" pitchFamily="18" charset="0"/>
            </a:endParaRPr>
          </a:p>
          <a:p>
            <a:pPr indent="133350" algn="just"/>
            <a:r>
              <a:rPr lang="en-US" altLang="zh-CN" sz="2400" b="1" kern="100">
                <a:effectLst/>
                <a:latin typeface="Calibri"/>
                <a:ea typeface="宋体" panose="02010600030101010101" pitchFamily="2" charset="-122"/>
                <a:cs typeface="Times New Roman" panose="02020603050405020304" pitchFamily="18" charset="0"/>
              </a:rPr>
              <a:t> </a:t>
            </a:r>
            <a:r>
              <a:rPr lang="zh-CN" altLang="zh-CN" sz="2400" b="1" kern="100">
                <a:solidFill>
                  <a:srgbClr val="FF0000"/>
                </a:solidFill>
                <a:effectLst/>
                <a:latin typeface="Calibri"/>
                <a:ea typeface="宋体" panose="02010600030101010101" pitchFamily="2" charset="-122"/>
                <a:cs typeface="Times New Roman" panose="02020603050405020304" pitchFamily="18" charset="0"/>
              </a:rPr>
              <a:t>【答案】（</a:t>
            </a:r>
            <a:r>
              <a:rPr lang="en-US" altLang="zh-CN" sz="2400" b="1" kern="100">
                <a:solidFill>
                  <a:srgbClr val="FF0000"/>
                </a:solidFill>
                <a:effectLst/>
                <a:latin typeface="Calibri"/>
                <a:ea typeface="宋体" panose="02010600030101010101" pitchFamily="2" charset="-122"/>
                <a:cs typeface="Times New Roman" panose="02020603050405020304" pitchFamily="18" charset="0"/>
              </a:rPr>
              <a:t>1</a:t>
            </a:r>
            <a:r>
              <a:rPr lang="zh-CN" altLang="zh-CN" sz="2400" b="1" kern="100">
                <a:solidFill>
                  <a:srgbClr val="FF0000"/>
                </a:solidFill>
                <a:effectLst/>
                <a:latin typeface="Calibri"/>
                <a:ea typeface="宋体" panose="02010600030101010101" pitchFamily="2" charset="-122"/>
                <a:cs typeface="Times New Roman" panose="02020603050405020304" pitchFamily="18" charset="0"/>
              </a:rPr>
              <a:t>）①人的成长是不断社会化的过程。通过社会化过程，我们逐步成长为一名合格的社会成员。②我们的衣食住行、学习和娱乐等都与社会的方方面面发生着千丝万缕的联系。③人的生存和发展也离不开社会，每个人都从社会中获得物质支持和精神滋养。④青少年处于走向社会的关键时期，应该树立积极的生活态度，关注社会，了解社会，服务社会。</a:t>
            </a:r>
          </a:p>
          <a:p>
            <a:pPr indent="133350" algn="just"/>
            <a:endParaRPr lang="zh-CN" altLang="zh-CN" sz="2400" b="1" kern="100">
              <a:effectLst/>
              <a:latin typeface="Calibri"/>
              <a:ea typeface="宋体" panose="02010600030101010101" pitchFamily="2" charset="-122"/>
              <a:cs typeface="Times New Roman" panose="02020603050405020304" pitchFamily="18" charset="0"/>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226142" y="-136592"/>
            <a:ext cx="11739716" cy="4523105"/>
          </a:xfrm>
          <a:prstGeom prst="rect">
            <a:avLst/>
          </a:prstGeom>
          <a:noFill/>
        </p:spPr>
        <p:txBody>
          <a:bodyPr wrap="square">
            <a:spAutoFit/>
          </a:bodyPr>
          <a:lstStyle>
            <a:defPPr>
              <a:defRPr lang="zh-CN"/>
            </a:defPPr>
          </a:lstStyle>
          <a:p>
            <a:pPr indent="133350" algn="just"/>
            <a:r>
              <a:rPr lang="en-US" altLang="zh-CN" sz="2400" b="1" kern="100">
                <a:effectLst/>
                <a:latin typeface="Calibri"/>
                <a:ea typeface="宋体" panose="02010600030101010101" pitchFamily="2" charset="-122"/>
                <a:cs typeface="Times New Roman" panose="02020603050405020304" pitchFamily="18" charset="0"/>
              </a:rPr>
              <a:t> </a:t>
            </a:r>
            <a:endParaRPr lang="zh-CN" altLang="zh-CN" sz="2400" b="1" kern="100">
              <a:effectLst/>
              <a:latin typeface="Calibri"/>
              <a:ea typeface="宋体" panose="02010600030101010101" pitchFamily="2" charset="-122"/>
              <a:cs typeface="Times New Roman" panose="02020603050405020304" pitchFamily="18" charset="0"/>
            </a:endParaRPr>
          </a:p>
          <a:p>
            <a:pPr indent="133350" algn="just"/>
            <a:r>
              <a:rPr lang="en-US" altLang="zh-CN" sz="2400" b="1" kern="100">
                <a:effectLst/>
                <a:latin typeface="Calibri"/>
                <a:ea typeface="宋体" panose="02010600030101010101" pitchFamily="2" charset="-122"/>
                <a:cs typeface="Times New Roman" panose="02020603050405020304" pitchFamily="18" charset="0"/>
              </a:rPr>
              <a:t> </a:t>
            </a:r>
            <a:endParaRPr lang="zh-CN" altLang="zh-CN" sz="2400" b="1" kern="100">
              <a:effectLst/>
              <a:latin typeface="Calibri"/>
              <a:ea typeface="宋体" panose="02010600030101010101" pitchFamily="2" charset="-122"/>
              <a:cs typeface="Times New Roman" panose="02020603050405020304" pitchFamily="18" charset="0"/>
            </a:endParaRPr>
          </a:p>
          <a:p>
            <a:pPr indent="133350" algn="just"/>
            <a:r>
              <a:rPr lang="zh-CN" altLang="zh-CN" sz="2400" kern="100">
                <a:effectLst/>
                <a:latin typeface="Calibri"/>
                <a:ea typeface="宋体" panose="02010600030101010101" pitchFamily="2" charset="-122"/>
                <a:cs typeface="Times New Roman" panose="02020603050405020304" pitchFamily="18" charset="0"/>
              </a:rPr>
              <a:t>（学有所思）首先，他们来到某村委会，看到文化墙上的好人好事宣传图。据介绍，该村积极开展向好人好事学习活动，村中的好人好事越来越多。以下是其中的三个图片介绍。</a:t>
            </a:r>
          </a:p>
          <a:p>
            <a:pPr indent="133350" algn="just"/>
            <a:r>
              <a:rPr lang="zh-CN" altLang="zh-CN" sz="2400" kern="100">
                <a:effectLst/>
                <a:latin typeface="Calibri"/>
                <a:ea typeface="宋体" panose="02010600030101010101" pitchFamily="2" charset="-122"/>
                <a:cs typeface="Times New Roman" panose="02020603050405020304" pitchFamily="18" charset="0"/>
              </a:rPr>
              <a:t>图片一：五名少年走进社区，开展关于“环境保护”的研究性课题实地调查活动。</a:t>
            </a:r>
          </a:p>
          <a:p>
            <a:pPr indent="133350" algn="just"/>
            <a:r>
              <a:rPr lang="zh-CN" altLang="zh-CN" sz="2400" kern="100">
                <a:effectLst/>
                <a:latin typeface="Calibri"/>
                <a:ea typeface="宋体" panose="02010600030101010101" pitchFamily="2" charset="-122"/>
                <a:cs typeface="Times New Roman" panose="02020603050405020304" pitchFamily="18" charset="0"/>
              </a:rPr>
              <a:t>图片二：村中八年级同学牵头制作了一堂微课，宣传新型冠状病毒知识。</a:t>
            </a:r>
          </a:p>
          <a:p>
            <a:pPr indent="133350" algn="just"/>
            <a:r>
              <a:rPr lang="zh-CN" altLang="zh-CN" sz="2400" kern="100">
                <a:effectLst/>
                <a:latin typeface="Calibri"/>
                <a:ea typeface="宋体" panose="02010600030101010101" pitchFamily="2" charset="-122"/>
                <a:cs typeface="Times New Roman" panose="02020603050405020304" pitchFamily="18" charset="0"/>
              </a:rPr>
              <a:t>图片三：一名老人在散步时不慎摔倒，菲菲等同学伸出了援手扶起老人，却在救护车赶来时默默离开了。</a:t>
            </a:r>
          </a:p>
          <a:p>
            <a:pPr indent="133350" algn="just"/>
            <a:r>
              <a:rPr lang="zh-CN" altLang="zh-CN" sz="2400" kern="100">
                <a:effectLst/>
                <a:latin typeface="Calibri"/>
                <a:ea typeface="宋体" panose="02010600030101010101" pitchFamily="2" charset="-122"/>
                <a:cs typeface="Times New Roman" panose="02020603050405020304" pitchFamily="18" charset="0"/>
              </a:rPr>
              <a:t>（</a:t>
            </a:r>
            <a:r>
              <a:rPr lang="en-US" altLang="zh-CN" sz="2400" kern="100">
                <a:effectLst/>
                <a:latin typeface="Calibri"/>
                <a:ea typeface="宋体" panose="02010600030101010101" pitchFamily="2" charset="-122"/>
                <a:cs typeface="Times New Roman" panose="02020603050405020304" pitchFamily="18" charset="0"/>
              </a:rPr>
              <a:t>2</a:t>
            </a:r>
            <a:r>
              <a:rPr lang="zh-CN" altLang="zh-CN" sz="2400" kern="100">
                <a:effectLst/>
                <a:latin typeface="Calibri"/>
                <a:ea typeface="宋体" panose="02010600030101010101" pitchFamily="2" charset="-122"/>
                <a:cs typeface="Times New Roman" panose="02020603050405020304" pitchFamily="18" charset="0"/>
              </a:rPr>
              <a:t>）结合亲社会的知识，谈谈图片一、二、三分别向我们传递了哪些正能量。</a:t>
            </a:r>
          </a:p>
          <a:p>
            <a:pPr indent="133350" algn="just"/>
            <a:r>
              <a:rPr lang="en-US" altLang="zh-CN" sz="2400" b="1" kern="100">
                <a:effectLst/>
                <a:latin typeface="Calibri"/>
                <a:ea typeface="宋体" panose="02010600030101010101" pitchFamily="2" charset="-122"/>
                <a:cs typeface="Times New Roman" panose="02020603050405020304" pitchFamily="18" charset="0"/>
              </a:rPr>
              <a:t> </a:t>
            </a:r>
            <a:endParaRPr lang="zh-CN" altLang="zh-CN" sz="2400" b="1" kern="100">
              <a:effectLst/>
              <a:latin typeface="Calibri"/>
              <a:ea typeface="宋体" panose="02010600030101010101" pitchFamily="2" charset="-122"/>
              <a:cs typeface="Times New Roman" panose="02020603050405020304" pitchFamily="18" charset="0"/>
            </a:endParaRPr>
          </a:p>
          <a:p>
            <a:pPr indent="133350" algn="just"/>
            <a:r>
              <a:rPr lang="en-US" altLang="zh-CN" sz="2400" b="1" kern="100">
                <a:effectLst/>
                <a:latin typeface="Calibri"/>
                <a:ea typeface="宋体" panose="02010600030101010101" pitchFamily="2" charset="-122"/>
                <a:cs typeface="Times New Roman" panose="02020603050405020304" pitchFamily="18" charset="0"/>
              </a:rPr>
              <a:t> </a:t>
            </a:r>
            <a:endParaRPr lang="zh-CN" altLang="zh-CN" sz="2400" b="1" kern="100">
              <a:effectLst/>
              <a:latin typeface="Calibri"/>
              <a:ea typeface="宋体" panose="02010600030101010101" pitchFamily="2" charset="-122"/>
              <a:cs typeface="Times New Roman" panose="02020603050405020304" pitchFamily="18" charset="0"/>
            </a:endParaRPr>
          </a:p>
        </p:txBody>
      </p:sp>
      <p:sp>
        <p:nvSpPr>
          <p:cNvPr id="4" name="文本框 3"/>
          <p:cNvSpPr txBox="1"/>
          <p:nvPr/>
        </p:nvSpPr>
        <p:spPr>
          <a:xfrm>
            <a:off x="816077" y="4039814"/>
            <a:ext cx="10717162" cy="1477328"/>
          </a:xfrm>
          <a:prstGeom prst="rect">
            <a:avLst/>
          </a:prstGeom>
          <a:noFill/>
        </p:spPr>
        <p:txBody>
          <a:bodyPr wrap="square">
            <a:spAutoFit/>
          </a:bodyPr>
          <a:lstStyle>
            <a:defPPr>
              <a:defRPr lang="zh-CN"/>
            </a:defPPr>
          </a:lstStyle>
          <a:p>
            <a:pPr indent="133350" algn="just"/>
            <a:r>
              <a:rPr lang="en-US" altLang="zh-CN" sz="1800" kern="100">
                <a:effectLst/>
                <a:latin typeface="Calibri"/>
                <a:ea typeface="宋体" panose="02010600030101010101" pitchFamily="2" charset="-122"/>
                <a:cs typeface="Times New Roman" panose="02020603050405020304" pitchFamily="18" charset="0"/>
              </a:rPr>
              <a:t> </a:t>
            </a:r>
            <a:endParaRPr lang="zh-CN" altLang="zh-CN" sz="1800" kern="100">
              <a:effectLst/>
              <a:latin typeface="Calibri"/>
              <a:ea typeface="宋体" panose="02010600030101010101" pitchFamily="2" charset="-122"/>
              <a:cs typeface="Times New Roman" panose="02020603050405020304" pitchFamily="18" charset="0"/>
            </a:endParaRPr>
          </a:p>
          <a:p>
            <a:pPr indent="133350" algn="just"/>
            <a:r>
              <a:rPr lang="en-US" altLang="zh-CN" sz="2400" b="1" kern="100">
                <a:solidFill>
                  <a:srgbClr val="FF0000"/>
                </a:solidFill>
                <a:effectLst/>
                <a:latin typeface="Calibri"/>
                <a:ea typeface="宋体" panose="02010600030101010101" pitchFamily="2" charset="-122"/>
                <a:cs typeface="Times New Roman" panose="02020603050405020304" pitchFamily="18" charset="0"/>
              </a:rPr>
              <a:t> </a:t>
            </a:r>
            <a:r>
              <a:rPr lang="zh-CN" altLang="zh-CN" sz="2400" b="1" kern="100">
                <a:solidFill>
                  <a:srgbClr val="FF0000"/>
                </a:solidFill>
                <a:effectLst/>
                <a:latin typeface="Calibri"/>
                <a:ea typeface="宋体" panose="02010600030101010101" pitchFamily="2" charset="-122"/>
                <a:cs typeface="Times New Roman" panose="02020603050405020304" pitchFamily="18" charset="0"/>
              </a:rPr>
              <a:t>（</a:t>
            </a:r>
            <a:r>
              <a:rPr lang="en-US" altLang="zh-CN" sz="2400" b="1" kern="100">
                <a:solidFill>
                  <a:srgbClr val="FF0000"/>
                </a:solidFill>
                <a:effectLst/>
                <a:latin typeface="Calibri"/>
                <a:ea typeface="宋体" panose="02010600030101010101" pitchFamily="2" charset="-122"/>
                <a:cs typeface="Times New Roman" panose="02020603050405020304" pitchFamily="18" charset="0"/>
              </a:rPr>
              <a:t>2</a:t>
            </a:r>
            <a:r>
              <a:rPr lang="zh-CN" altLang="zh-CN" sz="2400" b="1" kern="100">
                <a:solidFill>
                  <a:srgbClr val="FF0000"/>
                </a:solidFill>
                <a:effectLst/>
                <a:latin typeface="Calibri"/>
                <a:ea typeface="宋体" panose="02010600030101010101" pitchFamily="2" charset="-122"/>
                <a:cs typeface="Times New Roman" panose="02020603050405020304" pitchFamily="18" charset="0"/>
              </a:rPr>
              <a:t>）图片一：关注社区治理，并献计献策。图片二：主动关心社会，积极融入社会，倾力奉献社会，实现自己的人生价值。图片三：在社会生活中，我们要热心帮助他人，想他人之所想，急他人之所急。</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432620" y="74351"/>
            <a:ext cx="11307096" cy="6093976"/>
          </a:xfrm>
          <a:prstGeom prst="rect">
            <a:avLst/>
          </a:prstGeom>
          <a:noFill/>
        </p:spPr>
        <p:txBody>
          <a:bodyPr wrap="square">
            <a:spAutoFit/>
          </a:bodyPr>
          <a:lstStyle>
            <a:defPPr>
              <a:defRPr lang="zh-CN"/>
            </a:defPPr>
          </a:lstStyle>
          <a:p>
            <a:pPr indent="133350" algn="just"/>
            <a:r>
              <a:rPr lang="en-US" altLang="zh-CN" sz="1800" kern="100">
                <a:effectLst/>
                <a:latin typeface="Calibri"/>
                <a:ea typeface="宋体" panose="02010600030101010101" pitchFamily="2" charset="-122"/>
                <a:cs typeface="Times New Roman" panose="02020603050405020304" pitchFamily="18" charset="0"/>
              </a:rPr>
              <a:t> </a:t>
            </a:r>
            <a:endParaRPr lang="zh-CN" altLang="zh-CN" sz="1800" kern="100">
              <a:effectLst/>
              <a:latin typeface="Calibri"/>
              <a:ea typeface="宋体" panose="02010600030101010101" pitchFamily="2" charset="-122"/>
              <a:cs typeface="Times New Roman" panose="02020603050405020304" pitchFamily="18" charset="0"/>
            </a:endParaRPr>
          </a:p>
          <a:p>
            <a:pPr indent="133350" algn="just"/>
            <a:r>
              <a:rPr lang="en-US" altLang="zh-CN" sz="1800" kern="100">
                <a:effectLst/>
                <a:latin typeface="Calibri"/>
                <a:ea typeface="宋体" panose="02010600030101010101" pitchFamily="2" charset="-122"/>
                <a:cs typeface="Times New Roman" panose="02020603050405020304" pitchFamily="18" charset="0"/>
              </a:rPr>
              <a:t> </a:t>
            </a:r>
            <a:endParaRPr lang="zh-CN" altLang="zh-CN" sz="1800" kern="100">
              <a:effectLst/>
              <a:latin typeface="Calibri"/>
              <a:ea typeface="宋体" panose="02010600030101010101" pitchFamily="2" charset="-122"/>
              <a:cs typeface="Times New Roman" panose="02020603050405020304" pitchFamily="18" charset="0"/>
            </a:endParaRPr>
          </a:p>
          <a:p>
            <a:pPr indent="133350" algn="just"/>
            <a:r>
              <a:rPr lang="zh-CN" altLang="zh-CN" sz="2400" kern="100">
                <a:effectLst/>
                <a:latin typeface="Calibri"/>
                <a:ea typeface="宋体" panose="02010600030101010101" pitchFamily="2" charset="-122"/>
                <a:cs typeface="Times New Roman" panose="02020603050405020304" pitchFamily="18" charset="0"/>
              </a:rPr>
              <a:t>（旅有所为）然后，他们来到村里的少年活动室，看到一群学生正在为如何养成亲社会行为出谋划策。雪雪也试着拟写了一条：谦让、分享、帮助他人、关注自我发展等亲社会行为，有利于我们养成良好的行为习惯。</a:t>
            </a:r>
          </a:p>
          <a:p>
            <a:pPr indent="133350" algn="just"/>
            <a:r>
              <a:rPr lang="zh-CN" altLang="zh-CN" sz="2400" kern="100">
                <a:effectLst/>
                <a:latin typeface="Calibri"/>
                <a:ea typeface="宋体" panose="02010600030101010101" pitchFamily="2" charset="-122"/>
                <a:cs typeface="Times New Roman" panose="02020603050405020304" pitchFamily="18" charset="0"/>
              </a:rPr>
              <a:t>（</a:t>
            </a:r>
            <a:r>
              <a:rPr lang="en-US" altLang="zh-CN" sz="2400" kern="100">
                <a:effectLst/>
                <a:latin typeface="Calibri"/>
                <a:ea typeface="宋体" panose="02010600030101010101" pitchFamily="2" charset="-122"/>
                <a:cs typeface="Times New Roman" panose="02020603050405020304" pitchFamily="18" charset="0"/>
              </a:rPr>
              <a:t>3</a:t>
            </a:r>
            <a:r>
              <a:rPr lang="zh-CN" altLang="zh-CN" sz="2400" kern="100">
                <a:effectLst/>
                <a:latin typeface="Calibri"/>
                <a:ea typeface="宋体" panose="02010600030101010101" pitchFamily="2" charset="-122"/>
                <a:cs typeface="Times New Roman" panose="02020603050405020304" pitchFamily="18" charset="0"/>
              </a:rPr>
              <a:t>）雪雪拟写的这条建议有一处错误，请你改正，并针对“养成亲社会行为”这一要求拟写一条建议。</a:t>
            </a:r>
          </a:p>
          <a:p>
            <a:pPr indent="133350" algn="just"/>
            <a:r>
              <a:rPr lang="en-US" altLang="zh-CN" sz="2400" kern="100">
                <a:effectLst/>
                <a:latin typeface="Calibri"/>
                <a:ea typeface="宋体" panose="02010600030101010101" pitchFamily="2" charset="-122"/>
                <a:cs typeface="Times New Roman" panose="02020603050405020304" pitchFamily="18" charset="0"/>
              </a:rPr>
              <a:t> </a:t>
            </a:r>
            <a:endParaRPr lang="zh-CN" altLang="zh-CN" sz="2400" kern="100">
              <a:effectLst/>
              <a:latin typeface="Calibri"/>
              <a:ea typeface="宋体" panose="02010600030101010101" pitchFamily="2" charset="-122"/>
              <a:cs typeface="Times New Roman" panose="02020603050405020304" pitchFamily="18" charset="0"/>
            </a:endParaRPr>
          </a:p>
          <a:p>
            <a:pPr indent="133350" algn="just"/>
            <a:r>
              <a:rPr lang="zh-CN" altLang="zh-CN" sz="2400" kern="100">
                <a:effectLst/>
                <a:latin typeface="Calibri"/>
                <a:ea typeface="宋体" panose="02010600030101010101" pitchFamily="2" charset="-122"/>
                <a:cs typeface="Times New Roman" panose="02020603050405020304" pitchFamily="18" charset="0"/>
              </a:rPr>
              <a:t>（行有所获）回校后，同学们在活动总结会上纷纷分享了自己的收获。</a:t>
            </a:r>
          </a:p>
          <a:p>
            <a:pPr indent="133350" algn="just"/>
            <a:r>
              <a:rPr lang="zh-CN" altLang="zh-CN" sz="2400" kern="100">
                <a:effectLst/>
                <a:latin typeface="Calibri"/>
                <a:ea typeface="宋体" panose="02010600030101010101" pitchFamily="2" charset="-122"/>
                <a:cs typeface="Times New Roman" panose="02020603050405020304" pitchFamily="18" charset="0"/>
              </a:rPr>
              <a:t>（</a:t>
            </a:r>
            <a:r>
              <a:rPr lang="en-US" altLang="zh-CN" sz="2400" kern="100">
                <a:effectLst/>
                <a:latin typeface="Calibri"/>
                <a:ea typeface="宋体" panose="02010600030101010101" pitchFamily="2" charset="-122"/>
                <a:cs typeface="Times New Roman" panose="02020603050405020304" pitchFamily="18" charset="0"/>
              </a:rPr>
              <a:t>4</a:t>
            </a:r>
            <a:r>
              <a:rPr lang="zh-CN" altLang="zh-CN" sz="2400" kern="100">
                <a:effectLst/>
                <a:latin typeface="Calibri"/>
                <a:ea typeface="宋体" panose="02010600030101010101" pitchFamily="2" charset="-122"/>
                <a:cs typeface="Times New Roman" panose="02020603050405020304" pitchFamily="18" charset="0"/>
              </a:rPr>
              <a:t>）请你对同学们的收获进行概括总结。</a:t>
            </a:r>
          </a:p>
          <a:p>
            <a:pPr indent="133350" algn="just"/>
            <a:r>
              <a:rPr lang="en-US" altLang="zh-CN" sz="1800" kern="100">
                <a:effectLst/>
                <a:latin typeface="Calibri"/>
                <a:ea typeface="宋体" panose="02010600030101010101" pitchFamily="2" charset="-122"/>
                <a:cs typeface="Times New Roman" panose="02020603050405020304" pitchFamily="18" charset="0"/>
              </a:rPr>
              <a:t> </a:t>
            </a:r>
            <a:endParaRPr lang="zh-CN" altLang="zh-CN" sz="1800" kern="100">
              <a:effectLst/>
              <a:latin typeface="Calibri"/>
              <a:ea typeface="宋体" panose="02010600030101010101" pitchFamily="2" charset="-122"/>
              <a:cs typeface="Times New Roman" panose="02020603050405020304" pitchFamily="18" charset="0"/>
            </a:endParaRPr>
          </a:p>
          <a:p>
            <a:pPr indent="133350" algn="just"/>
            <a:r>
              <a:rPr lang="zh-CN" altLang="zh-CN" sz="2400" kern="100">
                <a:solidFill>
                  <a:srgbClr val="FF0000"/>
                </a:solidFill>
                <a:effectLst/>
                <a:latin typeface="Calibri"/>
                <a:ea typeface="宋体" panose="02010600030101010101" pitchFamily="2" charset="-122"/>
                <a:cs typeface="Times New Roman" panose="02020603050405020304" pitchFamily="18" charset="0"/>
              </a:rPr>
              <a:t>（</a:t>
            </a:r>
            <a:r>
              <a:rPr lang="en-US" altLang="zh-CN" sz="2400" kern="100">
                <a:solidFill>
                  <a:srgbClr val="FF0000"/>
                </a:solidFill>
                <a:effectLst/>
                <a:latin typeface="Calibri"/>
                <a:ea typeface="宋体" panose="02010600030101010101" pitchFamily="2" charset="-122"/>
                <a:cs typeface="Times New Roman" panose="02020603050405020304" pitchFamily="18" charset="0"/>
              </a:rPr>
              <a:t>3</a:t>
            </a:r>
            <a:r>
              <a:rPr lang="zh-CN" altLang="zh-CN" sz="2400" kern="100">
                <a:solidFill>
                  <a:srgbClr val="FF0000"/>
                </a:solidFill>
                <a:effectLst/>
                <a:latin typeface="Calibri"/>
                <a:ea typeface="宋体" panose="02010600030101010101" pitchFamily="2" charset="-122"/>
                <a:cs typeface="Times New Roman" panose="02020603050405020304" pitchFamily="18" charset="0"/>
              </a:rPr>
              <a:t>）①改正：谦让、分享、帮助他人、关心社会发展等亲社会行为，有利于我们养成良好的行为习惯。②建议：亲社会行为在人际交往和社会实践中养成。我们要主动了解社会，关注社会发展变化，积极投身于社会实践。</a:t>
            </a:r>
          </a:p>
          <a:p>
            <a:pPr indent="133350" algn="just"/>
            <a:r>
              <a:rPr lang="zh-CN" altLang="zh-CN" sz="2400" kern="100">
                <a:solidFill>
                  <a:srgbClr val="FF0000"/>
                </a:solidFill>
                <a:effectLst/>
                <a:latin typeface="Calibri"/>
                <a:ea typeface="宋体" panose="02010600030101010101" pitchFamily="2" charset="-122"/>
                <a:cs typeface="Times New Roman" panose="02020603050405020304" pitchFamily="18" charset="0"/>
              </a:rPr>
              <a:t>（</a:t>
            </a:r>
            <a:r>
              <a:rPr lang="en-US" altLang="zh-CN" sz="2400" kern="100">
                <a:solidFill>
                  <a:srgbClr val="FF0000"/>
                </a:solidFill>
                <a:effectLst/>
                <a:latin typeface="Calibri"/>
                <a:ea typeface="宋体" panose="02010600030101010101" pitchFamily="2" charset="-122"/>
                <a:cs typeface="Times New Roman" panose="02020603050405020304" pitchFamily="18" charset="0"/>
              </a:rPr>
              <a:t>4</a:t>
            </a:r>
            <a:r>
              <a:rPr lang="zh-CN" altLang="zh-CN" sz="2400" kern="100">
                <a:solidFill>
                  <a:srgbClr val="FF0000"/>
                </a:solidFill>
                <a:effectLst/>
                <a:latin typeface="Calibri"/>
                <a:ea typeface="宋体" panose="02010600030101010101" pitchFamily="2" charset="-122"/>
                <a:cs typeface="Times New Roman" panose="02020603050405020304" pitchFamily="18" charset="0"/>
              </a:rPr>
              <a:t>）①有助于自己在社会大课堂中成长；②有助于自己养成亲社会行为；③有利于我们养成良好的行为习惯，塑造健康的人格，形成正确的价值观念；④接触社会，学习了知识，培养了能力，开阔了视野；等等。</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fade">
                                      <p:cBhvr>
                                        <p:cTn id="7" dur="500"/>
                                        <p:tgtEl>
                                          <p:spTgt spid="3">
                                            <p:txEl>
                                              <p:pRg st="8" end="8"/>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9" end="9"/>
                                            </p:txEl>
                                          </p:spTgt>
                                        </p:tgtEl>
                                        <p:attrNameLst>
                                          <p:attrName>style.visibility</p:attrName>
                                        </p:attrNameLst>
                                      </p:cBhvr>
                                      <p:to>
                                        <p:strVal val="visible"/>
                                      </p:to>
                                    </p:set>
                                    <p:animEffect transition="in" filter="fade">
                                      <p:cBhvr>
                                        <p:cTn id="1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3" name="文本框 12"/>
          <p:cNvSpPr txBox="1"/>
          <p:nvPr/>
        </p:nvSpPr>
        <p:spPr>
          <a:xfrm>
            <a:off x="521109" y="663110"/>
            <a:ext cx="11493909" cy="3969385"/>
          </a:xfrm>
          <a:prstGeom prst="rect">
            <a:avLst/>
          </a:prstGeom>
          <a:noFill/>
        </p:spPr>
        <p:txBody>
          <a:bodyPr wrap="square">
            <a:spAutoFit/>
          </a:bodyPr>
          <a:lstStyle>
            <a:defPPr>
              <a:defRPr lang="zh-CN"/>
            </a:defPPr>
          </a:lstStyle>
          <a:p>
            <a:r>
              <a:rPr lang="en-US" altLang="zh-CN" sz="2800">
                <a:latin typeface="宋体" panose="02010600030101010101" pitchFamily="2" charset="-122"/>
                <a:ea typeface="宋体" panose="02010600030101010101" pitchFamily="2" charset="-122"/>
                <a:cs typeface="宋体" panose="02010600030101010101" pitchFamily="2" charset="-122"/>
              </a:rPr>
              <a:t>5.</a:t>
            </a:r>
            <a:r>
              <a:rPr lang="zh-CN" altLang="en-US" sz="2800">
                <a:latin typeface="宋体" panose="02010600030101010101" pitchFamily="2" charset="-122"/>
                <a:ea typeface="宋体" panose="02010600030101010101" pitchFamily="2" charset="-122"/>
                <a:cs typeface="宋体" panose="02010600030101010101" pitchFamily="2" charset="-122"/>
              </a:rPr>
              <a:t>为引导学生争做“中国青年好网民”</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某校八年级 </a:t>
            </a:r>
            <a:r>
              <a:rPr lang="en-US" altLang="zh-CN" sz="2800">
                <a:latin typeface="宋体" panose="02010600030101010101" pitchFamily="2" charset="-122"/>
                <a:ea typeface="宋体" panose="02010600030101010101" pitchFamily="2" charset="-122"/>
                <a:cs typeface="宋体" panose="02010600030101010101" pitchFamily="2" charset="-122"/>
              </a:rPr>
              <a:t>(1)</a:t>
            </a:r>
            <a:r>
              <a:rPr lang="zh-CN" altLang="en-US" sz="2800">
                <a:latin typeface="宋体" panose="02010600030101010101" pitchFamily="2" charset="-122"/>
                <a:ea typeface="宋体" panose="02010600030101010101" pitchFamily="2" charset="-122"/>
                <a:cs typeface="宋体" panose="02010600030101010101" pitchFamily="2" charset="-122"/>
              </a:rPr>
              <a:t>班正在以“做中国好网民传播网络正能量”为主题开展探究性学习活动</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请你参与其中</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完成相关任务。 </a:t>
            </a:r>
          </a:p>
          <a:p>
            <a:r>
              <a:rPr lang="zh-CN" altLang="en-US" sz="2800">
                <a:latin typeface="宋体" panose="02010600030101010101" pitchFamily="2" charset="-122"/>
                <a:ea typeface="宋体" panose="02010600030101010101" pitchFamily="2" charset="-122"/>
                <a:cs typeface="宋体" panose="02010600030101010101" pitchFamily="2" charset="-122"/>
              </a:rPr>
              <a:t>★疫情期间</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全国一体化政务服务平台推出防疫健康码”</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累计申领近</a:t>
            </a:r>
            <a:r>
              <a:rPr lang="en-US" altLang="zh-CN" sz="2800">
                <a:latin typeface="宋体" panose="02010600030101010101" pitchFamily="2" charset="-122"/>
                <a:ea typeface="宋体" panose="02010600030101010101" pitchFamily="2" charset="-122"/>
                <a:cs typeface="宋体" panose="02010600030101010101" pitchFamily="2" charset="-122"/>
              </a:rPr>
              <a:t>9</a:t>
            </a:r>
            <a:r>
              <a:rPr lang="zh-CN" altLang="en-US" sz="2800">
                <a:latin typeface="宋体" panose="02010600030101010101" pitchFamily="2" charset="-122"/>
                <a:ea typeface="宋体" panose="02010600030101010101" pitchFamily="2" charset="-122"/>
                <a:cs typeface="宋体" panose="02010600030101010101" pitchFamily="2" charset="-122"/>
              </a:rPr>
              <a:t>亿人</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使用次数超过</a:t>
            </a:r>
            <a:r>
              <a:rPr lang="en-US" altLang="zh-CN" sz="2800">
                <a:latin typeface="宋体" panose="02010600030101010101" pitchFamily="2" charset="-122"/>
                <a:ea typeface="宋体" panose="02010600030101010101" pitchFamily="2" charset="-122"/>
                <a:cs typeface="宋体" panose="02010600030101010101" pitchFamily="2" charset="-122"/>
              </a:rPr>
              <a:t>400</a:t>
            </a:r>
            <a:r>
              <a:rPr lang="zh-CN" altLang="en-US" sz="2800">
                <a:latin typeface="宋体" panose="02010600030101010101" pitchFamily="2" charset="-122"/>
                <a:ea typeface="宋体" panose="02010600030101010101" pitchFamily="2" charset="-122"/>
                <a:cs typeface="宋体" panose="02010600030101010101" pitchFamily="2" charset="-122"/>
              </a:rPr>
              <a:t>亿人次</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支撑全国绝大部分地区实现“一码通行”大数据在疫情防控和复工复产中作用凸显。截至</a:t>
            </a:r>
            <a:r>
              <a:rPr lang="en-US" altLang="zh-CN" sz="2800">
                <a:latin typeface="宋体" panose="02010600030101010101" pitchFamily="2" charset="-122"/>
                <a:ea typeface="宋体" panose="02010600030101010101" pitchFamily="2" charset="-122"/>
                <a:cs typeface="宋体" panose="02010600030101010101" pitchFamily="2" charset="-122"/>
              </a:rPr>
              <a:t>2020</a:t>
            </a:r>
            <a:r>
              <a:rPr lang="zh-CN" altLang="en-US" sz="2800">
                <a:latin typeface="宋体" panose="02010600030101010101" pitchFamily="2" charset="-122"/>
                <a:ea typeface="宋体" panose="02010600030101010101" pitchFamily="2" charset="-122"/>
                <a:cs typeface="宋体" panose="02010600030101010101" pitchFamily="2" charset="-122"/>
              </a:rPr>
              <a:t>年</a:t>
            </a:r>
            <a:r>
              <a:rPr lang="en-US" altLang="zh-CN" sz="2800">
                <a:latin typeface="宋体" panose="02010600030101010101" pitchFamily="2" charset="-122"/>
                <a:ea typeface="宋体" panose="02010600030101010101" pitchFamily="2" charset="-122"/>
                <a:cs typeface="宋体" panose="02010600030101010101" pitchFamily="2" charset="-122"/>
              </a:rPr>
              <a:t>12</a:t>
            </a:r>
            <a:r>
              <a:rPr lang="zh-CN" altLang="en-US" sz="2800">
                <a:latin typeface="宋体" panose="02010600030101010101" pitchFamily="2" charset="-122"/>
                <a:ea typeface="宋体" panose="02010600030101010101" pitchFamily="2" charset="-122"/>
                <a:cs typeface="宋体" panose="02010600030101010101" pitchFamily="2" charset="-122"/>
              </a:rPr>
              <a:t>月</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我国在线教育、在线医疗用户规模分别为</a:t>
            </a:r>
            <a:r>
              <a:rPr lang="en-US" altLang="zh-CN" sz="2800">
                <a:latin typeface="宋体" panose="02010600030101010101" pitchFamily="2" charset="-122"/>
                <a:ea typeface="宋体" panose="02010600030101010101" pitchFamily="2" charset="-122"/>
                <a:cs typeface="宋体" panose="02010600030101010101" pitchFamily="2" charset="-122"/>
              </a:rPr>
              <a:t>3.42</a:t>
            </a:r>
            <a:r>
              <a:rPr lang="zh-CN" altLang="en-US" sz="2800">
                <a:latin typeface="宋体" panose="02010600030101010101" pitchFamily="2" charset="-122"/>
                <a:ea typeface="宋体" panose="02010600030101010101" pitchFamily="2" charset="-122"/>
                <a:cs typeface="宋体" panose="02010600030101010101" pitchFamily="2" charset="-122"/>
              </a:rPr>
              <a:t>亿、</a:t>
            </a:r>
            <a:r>
              <a:rPr lang="en-US" altLang="zh-CN" sz="2800">
                <a:latin typeface="宋体" panose="02010600030101010101" pitchFamily="2" charset="-122"/>
                <a:ea typeface="宋体" panose="02010600030101010101" pitchFamily="2" charset="-122"/>
                <a:cs typeface="宋体" panose="02010600030101010101" pitchFamily="2" charset="-122"/>
              </a:rPr>
              <a:t>2.15,</a:t>
            </a:r>
            <a:r>
              <a:rPr lang="zh-CN" altLang="en-US" sz="2800">
                <a:latin typeface="宋体" panose="02010600030101010101" pitchFamily="2" charset="-122"/>
                <a:ea typeface="宋体" panose="02010600030101010101" pitchFamily="2" charset="-122"/>
                <a:cs typeface="宋体" panose="02010600030101010101" pitchFamily="2" charset="-122"/>
              </a:rPr>
              <a:t>占网民整体的</a:t>
            </a:r>
            <a:r>
              <a:rPr lang="en-US" altLang="zh-CN" sz="2800">
                <a:latin typeface="宋体" panose="02010600030101010101" pitchFamily="2" charset="-122"/>
                <a:ea typeface="宋体" panose="02010600030101010101" pitchFamily="2" charset="-122"/>
                <a:cs typeface="宋体" panose="02010600030101010101" pitchFamily="2" charset="-122"/>
              </a:rPr>
              <a:t>34.6%</a:t>
            </a:r>
            <a:r>
              <a:rPr lang="zh-CN" altLang="en-US" sz="2800">
                <a:latin typeface="宋体" panose="02010600030101010101" pitchFamily="2" charset="-122"/>
                <a:ea typeface="宋体" panose="02010600030101010101" pitchFamily="2" charset="-122"/>
                <a:cs typeface="宋体" panose="02010600030101010101" pitchFamily="2" charset="-122"/>
              </a:rPr>
              <a:t>、</a:t>
            </a:r>
            <a:r>
              <a:rPr lang="en-US" altLang="zh-CN" sz="2800">
                <a:latin typeface="宋体" panose="02010600030101010101" pitchFamily="2" charset="-122"/>
                <a:ea typeface="宋体" panose="02010600030101010101" pitchFamily="2" charset="-122"/>
                <a:cs typeface="宋体" panose="02010600030101010101" pitchFamily="2" charset="-122"/>
              </a:rPr>
              <a:t>21.7%</a:t>
            </a:r>
            <a:r>
              <a:rPr lang="zh-CN" altLang="en-US" sz="2800">
                <a:latin typeface="宋体" panose="02010600030101010101" pitchFamily="2" charset="-122"/>
                <a:ea typeface="宋体" panose="02010600030101010101" pitchFamily="2" charset="-122"/>
                <a:cs typeface="宋体" panose="02010600030101010101" pitchFamily="2" charset="-122"/>
              </a:rPr>
              <a:t>。 </a:t>
            </a:r>
          </a:p>
          <a:p>
            <a:r>
              <a:rPr lang="en-US" altLang="zh-CN" sz="2800">
                <a:latin typeface="宋体" panose="02010600030101010101" pitchFamily="2" charset="-122"/>
                <a:ea typeface="宋体" panose="02010600030101010101" pitchFamily="2" charset="-122"/>
                <a:cs typeface="宋体" panose="02010600030101010101" pitchFamily="2" charset="-122"/>
              </a:rPr>
              <a:t>(1)</a:t>
            </a:r>
            <a:r>
              <a:rPr lang="zh-CN" altLang="en-US" sz="2800">
                <a:latin typeface="宋体" panose="02010600030101010101" pitchFamily="2" charset="-122"/>
                <a:ea typeface="宋体" panose="02010600030101010101" pitchFamily="2" charset="-122"/>
                <a:cs typeface="宋体" panose="02010600030101010101" pitchFamily="2" charset="-122"/>
              </a:rPr>
              <a:t>根据</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报告</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内容谈谈网络带来的积极影响。 </a:t>
            </a:r>
          </a:p>
          <a:p>
            <a:r>
              <a:rPr lang="en-US" altLang="zh-CN" sz="2800">
                <a:latin typeface="宋体" panose="02010600030101010101" pitchFamily="2" charset="-122"/>
                <a:ea typeface="宋体" panose="02010600030101010101" pitchFamily="2" charset="-122"/>
                <a:cs typeface="宋体" panose="02010600030101010101" pitchFamily="2" charset="-122"/>
              </a:rPr>
              <a:t> </a:t>
            </a:r>
          </a:p>
        </p:txBody>
      </p:sp>
      <p:sp>
        <p:nvSpPr>
          <p:cNvPr id="15" name="文本框 14"/>
          <p:cNvSpPr txBox="1"/>
          <p:nvPr/>
        </p:nvSpPr>
        <p:spPr>
          <a:xfrm>
            <a:off x="786581" y="4839906"/>
            <a:ext cx="10805652" cy="1569660"/>
          </a:xfrm>
          <a:prstGeom prst="rect">
            <a:avLst/>
          </a:prstGeom>
          <a:noFill/>
        </p:spPr>
        <p:txBody>
          <a:bodyPr wrap="square">
            <a:spAutoFit/>
          </a:bodyPr>
          <a:lstStyle>
            <a:defPPr>
              <a:defRPr lang="zh-CN"/>
            </a:defPPr>
          </a:lstStyle>
          <a:p>
            <a:r>
              <a:rPr lang="en-US" altLang="zh-CN" sz="2400">
                <a:solidFill>
                  <a:srgbClr val="FF0000"/>
                </a:solidFill>
              </a:rPr>
              <a:t>(1)①</a:t>
            </a:r>
            <a:r>
              <a:rPr lang="zh-CN" altLang="en-US" sz="2400">
                <a:solidFill>
                  <a:srgbClr val="FF0000"/>
                </a:solidFill>
              </a:rPr>
              <a:t>网络丰富日常生活。网络让我们日常生活中的信息传递和交流变得方便迅捷；互联网打破了传统人际交往的时空限制</a:t>
            </a:r>
            <a:r>
              <a:rPr lang="en-US" altLang="zh-CN" sz="2400">
                <a:solidFill>
                  <a:srgbClr val="FF0000"/>
                </a:solidFill>
              </a:rPr>
              <a:t>,</a:t>
            </a:r>
            <a:r>
              <a:rPr lang="zh-CN" altLang="en-US" sz="2400">
                <a:solidFill>
                  <a:srgbClr val="FF0000"/>
                </a:solidFill>
              </a:rPr>
              <a:t>促进了人际交往；网络让我们的生活变得更加便利和丰富多彩。②网络推动社会进步。网络为经济发展注入新的活力；网络为文化传播和科技创新搭建新平台 </a:t>
            </a: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图片 1"/>
          <p:cNvPicPr>
            <a:picLocks noChangeAspect="1"/>
          </p:cNvPicPr>
          <p:nvPr/>
        </p:nvPicPr>
        <p:blipFill>
          <a:blip r:embed="rId2"/>
          <a:stretch>
            <a:fillRect/>
          </a:stretch>
        </p:blipFill>
        <p:spPr>
          <a:xfrm>
            <a:off x="1197118" y="1553497"/>
            <a:ext cx="9057927" cy="3441290"/>
          </a:xfrm>
          <a:prstGeom prst="rect">
            <a:avLst/>
          </a:prstGeom>
        </p:spPr>
      </p:pic>
      <p:sp>
        <p:nvSpPr>
          <p:cNvPr id="9" name="文本框 8"/>
          <p:cNvSpPr txBox="1"/>
          <p:nvPr/>
        </p:nvSpPr>
        <p:spPr>
          <a:xfrm>
            <a:off x="973392" y="599390"/>
            <a:ext cx="8780207" cy="954107"/>
          </a:xfrm>
          <a:prstGeom prst="rect">
            <a:avLst/>
          </a:prstGeom>
          <a:noFill/>
        </p:spPr>
        <p:txBody>
          <a:bodyPr wrap="square">
            <a:spAutoFit/>
          </a:bodyPr>
          <a:lstStyle>
            <a:defPPr>
              <a:defRPr lang="zh-CN"/>
            </a:defPPr>
          </a:lstStyle>
          <a:p>
            <a:r>
              <a:rPr lang="zh-CN" altLang="en-US" sz="2800" b="1"/>
              <a:t>★这些网络疫情谣言</a:t>
            </a:r>
            <a:r>
              <a:rPr lang="en-US" altLang="zh-CN" sz="2800" b="1"/>
              <a:t>,</a:t>
            </a:r>
            <a:r>
              <a:rPr lang="zh-CN" altLang="en-US" sz="2800" b="1"/>
              <a:t>别信</a:t>
            </a:r>
            <a:r>
              <a:rPr lang="en-US" altLang="zh-CN" sz="2800" b="1"/>
              <a:t>! </a:t>
            </a:r>
          </a:p>
          <a:p>
            <a:r>
              <a:rPr lang="en-US" altLang="zh-CN" sz="2800" b="1"/>
              <a:t>(2)</a:t>
            </a:r>
            <a:r>
              <a:rPr lang="zh-CN" altLang="en-US" sz="2800" b="1"/>
              <a:t>该材料启示我们如何辨别网络谣言？ </a:t>
            </a:r>
            <a:endParaRPr lang="zh-CN" altLang="en-US" b="1"/>
          </a:p>
        </p:txBody>
      </p:sp>
      <p:sp>
        <p:nvSpPr>
          <p:cNvPr id="11" name="文本框 10"/>
          <p:cNvSpPr txBox="1"/>
          <p:nvPr/>
        </p:nvSpPr>
        <p:spPr>
          <a:xfrm>
            <a:off x="1120876" y="5121362"/>
            <a:ext cx="10373033" cy="1569660"/>
          </a:xfrm>
          <a:prstGeom prst="rect">
            <a:avLst/>
          </a:prstGeom>
          <a:noFill/>
        </p:spPr>
        <p:txBody>
          <a:bodyPr wrap="square">
            <a:spAutoFit/>
          </a:bodyPr>
          <a:lstStyle>
            <a:defPPr>
              <a:defRPr lang="zh-CN"/>
            </a:defPPr>
          </a:lstStyle>
          <a:p>
            <a:r>
              <a:rPr lang="en-US" altLang="zh-CN" sz="2400">
                <a:solidFill>
                  <a:srgbClr val="FF0000"/>
                </a:solidFill>
              </a:rPr>
              <a:t>(2)①</a:t>
            </a:r>
            <a:r>
              <a:rPr lang="zh-CN" altLang="en-US" sz="2400">
                <a:solidFill>
                  <a:srgbClr val="FF0000"/>
                </a:solidFill>
              </a:rPr>
              <a:t>注意信息出处。看到“骇人听闻”的信息后先在网上看一看信息的出处</a:t>
            </a:r>
            <a:r>
              <a:rPr lang="en-US" altLang="zh-CN" sz="2400">
                <a:solidFill>
                  <a:srgbClr val="FF0000"/>
                </a:solidFill>
              </a:rPr>
              <a:t>,</a:t>
            </a:r>
            <a:r>
              <a:rPr lang="zh-CN" altLang="en-US" sz="2400">
                <a:solidFill>
                  <a:srgbClr val="FF0000"/>
                </a:solidFill>
              </a:rPr>
              <a:t>看信息出处是否权威。②关注官方信息。及时关注行业或部门发布的信息</a:t>
            </a:r>
            <a:r>
              <a:rPr lang="en-US" altLang="zh-CN" sz="2400">
                <a:solidFill>
                  <a:srgbClr val="FF0000"/>
                </a:solidFill>
              </a:rPr>
              <a:t>,</a:t>
            </a:r>
            <a:r>
              <a:rPr lang="zh-CN" altLang="en-US" sz="2400">
                <a:solidFill>
                  <a:srgbClr val="FF0000"/>
                </a:solidFill>
              </a:rPr>
              <a:t>行业或部门发现有谣言</a:t>
            </a:r>
            <a:r>
              <a:rPr lang="en-US" altLang="zh-CN" sz="2400">
                <a:solidFill>
                  <a:srgbClr val="FF0000"/>
                </a:solidFill>
              </a:rPr>
              <a:t>,</a:t>
            </a:r>
            <a:r>
              <a:rPr lang="zh-CN" altLang="en-US" sz="2400">
                <a:solidFill>
                  <a:srgbClr val="FF0000"/>
                </a:solidFill>
              </a:rPr>
              <a:t>会及时澄清。③对信息进行多方验证。上网搜索信息中的关键词</a:t>
            </a:r>
            <a:r>
              <a:rPr lang="en-US" altLang="zh-CN" sz="2400">
                <a:solidFill>
                  <a:srgbClr val="FF0000"/>
                </a:solidFill>
              </a:rPr>
              <a:t>,</a:t>
            </a:r>
            <a:r>
              <a:rPr lang="zh-CN" altLang="en-US" sz="2400">
                <a:solidFill>
                  <a:srgbClr val="FF0000"/>
                </a:solidFill>
              </a:rPr>
              <a:t>从不同的信息源对信息进行多方验证。等等。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521109" y="704983"/>
            <a:ext cx="11552904" cy="2308324"/>
          </a:xfrm>
          <a:prstGeom prst="rect">
            <a:avLst/>
          </a:prstGeom>
          <a:noFill/>
        </p:spPr>
        <p:txBody>
          <a:bodyPr wrap="square">
            <a:spAutoFit/>
          </a:bodyPr>
          <a:lstStyle>
            <a:defPPr>
              <a:defRPr lang="zh-CN"/>
            </a:defPPr>
          </a:lstStyle>
          <a:p>
            <a:r>
              <a:rPr lang="en-US" altLang="zh-CN" sz="2400"/>
              <a:t>2020</a:t>
            </a:r>
            <a:r>
              <a:rPr lang="zh-CN" altLang="en-US" sz="2400"/>
              <a:t>年国家网络安全宣传周以“网络安全为人民</a:t>
            </a:r>
            <a:r>
              <a:rPr lang="en-US" altLang="zh-CN" sz="2400"/>
              <a:t>,</a:t>
            </a:r>
            <a:r>
              <a:rPr lang="zh-CN" altLang="en-US" sz="2400"/>
              <a:t>网络安全靠人民”为主题</a:t>
            </a:r>
            <a:r>
              <a:rPr lang="en-US" altLang="zh-CN" sz="2400"/>
              <a:t>,</a:t>
            </a:r>
            <a:r>
              <a:rPr lang="zh-CN" altLang="en-US" sz="2400"/>
              <a:t>结合疫情防控实际需要</a:t>
            </a:r>
            <a:r>
              <a:rPr lang="en-US" altLang="zh-CN" sz="2400"/>
              <a:t>,</a:t>
            </a:r>
            <a:r>
              <a:rPr lang="zh-CN" altLang="en-US" sz="2400"/>
              <a:t>以线上宣传为重点</a:t>
            </a:r>
            <a:r>
              <a:rPr lang="en-US" altLang="zh-CN" sz="2400"/>
              <a:t>,</a:t>
            </a:r>
            <a:r>
              <a:rPr lang="zh-CN" altLang="en-US" sz="2400"/>
              <a:t>线上线下相结合</a:t>
            </a:r>
            <a:r>
              <a:rPr lang="en-US" altLang="zh-CN" sz="2400"/>
              <a:t>,</a:t>
            </a:r>
            <a:r>
              <a:rPr lang="zh-CN" altLang="en-US" sz="2400"/>
              <a:t>通过云展览、线上论坛、虚拟课堂、在线答题、网络直播间等多种方式</a:t>
            </a:r>
            <a:r>
              <a:rPr lang="en-US" altLang="zh-CN" sz="2400"/>
              <a:t>,</a:t>
            </a:r>
            <a:r>
              <a:rPr lang="zh-CN" altLang="en-US" sz="2400"/>
              <a:t>发动网信企业、媒体、社会组织、群众广泛参与</a:t>
            </a:r>
            <a:r>
              <a:rPr lang="en-US" altLang="zh-CN" sz="2400"/>
              <a:t>,</a:t>
            </a:r>
            <a:r>
              <a:rPr lang="zh-CN" altLang="en-US" sz="2400"/>
              <a:t>深入开展宣传教育活动。 </a:t>
            </a:r>
          </a:p>
          <a:p>
            <a:r>
              <a:rPr lang="en-US" altLang="zh-CN" sz="2400"/>
              <a:t>(3)</a:t>
            </a:r>
            <a:r>
              <a:rPr lang="zh-CN" altLang="en-US" sz="2400"/>
              <a:t>为共同营造“网络安全为人民</a:t>
            </a:r>
            <a:r>
              <a:rPr lang="en-US" altLang="zh-CN" sz="2400"/>
              <a:t>,</a:t>
            </a:r>
            <a:r>
              <a:rPr lang="zh-CN" altLang="en-US" sz="2400"/>
              <a:t>网络安全靠人民”的良好氛围</a:t>
            </a:r>
            <a:r>
              <a:rPr lang="en-US" altLang="zh-CN" sz="2400"/>
              <a:t>,</a:t>
            </a:r>
            <a:r>
              <a:rPr lang="zh-CN" altLang="en-US" sz="2400"/>
              <a:t>请你设计几条宣传标语。 </a:t>
            </a:r>
          </a:p>
        </p:txBody>
      </p:sp>
      <p:sp>
        <p:nvSpPr>
          <p:cNvPr id="5" name="文本框 4"/>
          <p:cNvSpPr txBox="1"/>
          <p:nvPr/>
        </p:nvSpPr>
        <p:spPr>
          <a:xfrm>
            <a:off x="865239" y="3687095"/>
            <a:ext cx="11002297" cy="2677656"/>
          </a:xfrm>
          <a:prstGeom prst="rect">
            <a:avLst/>
          </a:prstGeom>
          <a:noFill/>
        </p:spPr>
        <p:txBody>
          <a:bodyPr wrap="square">
            <a:spAutoFit/>
          </a:bodyPr>
          <a:lstStyle>
            <a:defPPr>
              <a:defRPr lang="zh-CN"/>
            </a:defPPr>
          </a:lstStyle>
          <a:p>
            <a:r>
              <a:rPr lang="en-US" altLang="zh-CN" sz="2800">
                <a:solidFill>
                  <a:srgbClr val="FF0000"/>
                </a:solidFill>
              </a:rPr>
              <a:t>(3)</a:t>
            </a:r>
            <a:r>
              <a:rPr lang="zh-CN" altLang="en-US" sz="2800">
                <a:solidFill>
                  <a:srgbClr val="FF0000"/>
                </a:solidFill>
              </a:rPr>
              <a:t>加强数据安全保护</a:t>
            </a:r>
            <a:r>
              <a:rPr lang="en-US" altLang="zh-CN" sz="2800">
                <a:solidFill>
                  <a:srgbClr val="FF0000"/>
                </a:solidFill>
              </a:rPr>
              <a:t>,</a:t>
            </a:r>
            <a:r>
              <a:rPr lang="zh-CN" altLang="en-US" sz="2800">
                <a:solidFill>
                  <a:srgbClr val="FF0000"/>
                </a:solidFill>
              </a:rPr>
              <a:t>防范网络欺诈骗局。文明上网</a:t>
            </a:r>
            <a:r>
              <a:rPr lang="en-US" altLang="zh-CN" sz="2800">
                <a:solidFill>
                  <a:srgbClr val="FF0000"/>
                </a:solidFill>
              </a:rPr>
              <a:t>,</a:t>
            </a:r>
            <a:r>
              <a:rPr lang="zh-CN" altLang="en-US" sz="2800">
                <a:solidFill>
                  <a:srgbClr val="FF0000"/>
                </a:solidFill>
              </a:rPr>
              <a:t>不触法律红线；安心用网</a:t>
            </a:r>
            <a:r>
              <a:rPr lang="en-US" altLang="zh-CN" sz="2800">
                <a:solidFill>
                  <a:srgbClr val="FF0000"/>
                </a:solidFill>
              </a:rPr>
              <a:t>,</a:t>
            </a:r>
            <a:r>
              <a:rPr lang="zh-CN" altLang="en-US" sz="2800">
                <a:solidFill>
                  <a:srgbClr val="FF0000"/>
                </a:solidFill>
              </a:rPr>
              <a:t>共享多彩生活。掌握网络安全知识</a:t>
            </a:r>
            <a:r>
              <a:rPr lang="en-US" altLang="zh-CN" sz="2800">
                <a:solidFill>
                  <a:srgbClr val="FF0000"/>
                </a:solidFill>
              </a:rPr>
              <a:t>,</a:t>
            </a:r>
            <a:r>
              <a:rPr lang="zh-CN" altLang="en-US" sz="2800">
                <a:solidFill>
                  <a:srgbClr val="FF0000"/>
                </a:solidFill>
              </a:rPr>
              <a:t>保护个人安全信息。净化网络空间</a:t>
            </a:r>
            <a:r>
              <a:rPr lang="en-US" altLang="zh-CN" sz="2800">
                <a:solidFill>
                  <a:srgbClr val="FF0000"/>
                </a:solidFill>
              </a:rPr>
              <a:t>,</a:t>
            </a:r>
            <a:r>
              <a:rPr lang="zh-CN" altLang="en-US" sz="2800">
                <a:solidFill>
                  <a:srgbClr val="FF0000"/>
                </a:solidFill>
              </a:rPr>
              <a:t>杜绝网络谣言。维护网络安全</a:t>
            </a:r>
            <a:r>
              <a:rPr lang="en-US" altLang="zh-CN" sz="2800">
                <a:solidFill>
                  <a:srgbClr val="FF0000"/>
                </a:solidFill>
              </a:rPr>
              <a:t>,</a:t>
            </a:r>
            <a:r>
              <a:rPr lang="zh-CN" altLang="en-US" sz="2800">
                <a:solidFill>
                  <a:srgbClr val="FF0000"/>
                </a:solidFill>
              </a:rPr>
              <a:t>规范网络言行。不涉足不良网站</a:t>
            </a:r>
            <a:r>
              <a:rPr lang="en-US" altLang="zh-CN" sz="2800">
                <a:solidFill>
                  <a:srgbClr val="FF0000"/>
                </a:solidFill>
              </a:rPr>
              <a:t>,</a:t>
            </a:r>
            <a:r>
              <a:rPr lang="zh-CN" altLang="en-US" sz="2800">
                <a:solidFill>
                  <a:srgbClr val="FF0000"/>
                </a:solidFill>
              </a:rPr>
              <a:t>不浏览不良的内容。多一份网络防护技能</a:t>
            </a:r>
            <a:r>
              <a:rPr lang="en-US" altLang="zh-CN" sz="2800">
                <a:solidFill>
                  <a:srgbClr val="FF0000"/>
                </a:solidFill>
              </a:rPr>
              <a:t>,</a:t>
            </a:r>
            <a:r>
              <a:rPr lang="zh-CN" altLang="en-US" sz="2800">
                <a:solidFill>
                  <a:srgbClr val="FF0000"/>
                </a:solidFill>
              </a:rPr>
              <a:t>多一份信息安全保证。文明上网引领时尚</a:t>
            </a:r>
            <a:r>
              <a:rPr lang="en-US" altLang="zh-CN" sz="2800">
                <a:solidFill>
                  <a:srgbClr val="FF0000"/>
                </a:solidFill>
              </a:rPr>
              <a:t>,</a:t>
            </a:r>
            <a:r>
              <a:rPr lang="zh-CN" altLang="en-US" sz="2800">
                <a:solidFill>
                  <a:srgbClr val="FF0000"/>
                </a:solidFill>
              </a:rPr>
              <a:t>强化安全成就梦想。等等。</a:t>
            </a:r>
            <a:r>
              <a:rPr lang="en-US" altLang="zh-CN" sz="2800">
                <a:solidFill>
                  <a:srgbClr val="FF0000"/>
                </a:solidFill>
              </a:rPr>
              <a:t>(</a:t>
            </a:r>
            <a:r>
              <a:rPr lang="zh-CN" altLang="en-US" sz="2800">
                <a:solidFill>
                  <a:srgbClr val="FF0000"/>
                </a:solidFill>
              </a:rPr>
              <a:t>符合题意、三条即可</a:t>
            </a:r>
            <a:r>
              <a:rPr lang="en-US" altLang="zh-CN" sz="2800">
                <a:solidFill>
                  <a:srgbClr val="FF0000"/>
                </a:solidFill>
              </a:rPr>
              <a:t>)</a:t>
            </a:r>
            <a:endParaRPr lang="zh-CN" altLang="en-US" sz="280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M_BEAUTIFY_FLAG" val="#wm#"/>
  <p:tag name="KSO_WM_TEMPLATE_CATEGORY" val="custom"/>
  <p:tag name="KSO_WM_TEMPLATE_INDEX" val="20205176"/>
</p:tagLst>
</file>

<file path=ppt/tags/tag2.xml><?xml version="1.0" encoding="utf-8"?>
<p:tagLst xmlns:p="http://schemas.openxmlformats.org/presentationml/2006/main">
  <p:tag name="KSO_WM_BEAUTIFY_FLAG" val="#wm#"/>
  <p:tag name="KSO_WM_TEMPLATE_CATEGORY" val="custom"/>
  <p:tag name="KSO_WM_TEMPLATE_INDEX" val="20205176"/>
</p:tagLst>
</file>

<file path=ppt/tags/tag3.xml><?xml version="1.0" encoding="utf-8"?>
<p:tagLst xmlns:p="http://schemas.openxmlformats.org/presentationml/2006/main">
  <p:tag name="KSO_WM_BEAUTIFY_FLAG" val="#wm#"/>
  <p:tag name="KSO_WM_TEMPLATE_CATEGORY" val="custom"/>
  <p:tag name="KSO_WM_TEMPLATE_INDEX" val="20205176"/>
</p:tagLst>
</file>

<file path=ppt/tags/tag4.xml><?xml version="1.0" encoding="utf-8"?>
<p:tagLst xmlns:p="http://schemas.openxmlformats.org/presentationml/2006/main">
  <p:tag name="KSO_WM_BEAUTIFY_FLAG" val="#wm#"/>
  <p:tag name="KSO_WM_TEMPLATE_CATEGORY" val="custom"/>
  <p:tag name="KSO_WM_TEMPLATE_INDEX" val="20205176"/>
</p:tagLst>
</file>

<file path=ppt/tags/tag5.xml><?xml version="1.0" encoding="utf-8"?>
<p:tagLst xmlns:p="http://schemas.openxmlformats.org/presentationml/2006/main">
  <p:tag name="KSO_WM_BEAUTIFY_FLAG" val="#wm#"/>
  <p:tag name="KSO_WM_TEMPLATE_CATEGORY" val="custom"/>
  <p:tag name="KSO_WM_TEMPLATE_INDEX" val="20205176"/>
</p:tagLst>
</file>

<file path=ppt/tags/tag6.xml><?xml version="1.0" encoding="utf-8"?>
<p:tagLst xmlns:p="http://schemas.openxmlformats.org/presentationml/2006/main">
  <p:tag name="KSO_WM_BEAUTIFY_FLAG" val="#wm#"/>
  <p:tag name="KSO_WM_TEMPLATE_CATEGORY" val="custom"/>
  <p:tag name="KSO_WM_TEMPLATE_INDEX" val="20205176"/>
</p:tagLst>
</file>

<file path=ppt/tags/tag7.xml><?xml version="1.0" encoding="utf-8"?>
<p:tagLst xmlns:p="http://schemas.openxmlformats.org/presentationml/2006/main">
  <p:tag name="KSO_WM_BEAUTIFY_FLAG" val="#wm#"/>
  <p:tag name="KSO_WM_TEMPLATE_CATEGORY" val="custom"/>
  <p:tag name="KSO_WM_TEMPLATE_INDEX" val="20205176"/>
</p:tagLst>
</file>

<file path=ppt/tags/tag8.xml><?xml version="1.0" encoding="utf-8"?>
<p:tagLst xmlns:p="http://schemas.openxmlformats.org/presentationml/2006/main">
  <p:tag name="KSO_WM_BEAUTIFY_FLAG" val="#wm#"/>
  <p:tag name="KSO_WM_TEMPLATE_CATEGORY" val="custom"/>
  <p:tag name="KSO_WM_TEMPLATE_INDEX" val="20205176"/>
</p:tagLst>
</file>

<file path=ppt/tags/tag9.xml><?xml version="1.0" encoding="utf-8"?>
<p:tagLst xmlns:p="http://schemas.openxmlformats.org/presentationml/2006/main">
  <p:tag name="KSO_WM_BEAUTIFY_FLAG" val="#wm#"/>
  <p:tag name="KSO_WM_TEMPLATE_CATEGORY" val="custom"/>
  <p:tag name="KSO_WM_TEMPLATE_INDEX" val="20205176"/>
</p:tagLst>
</file>

<file path=ppt/tags/tag10.xml><?xml version="1.0" encoding="utf-8"?>
<p:tagLst xmlns:p="http://schemas.openxmlformats.org/presentationml/2006/main">
  <p:tag name="KSO_WM_BEAUTIFY_FLAG" val="#wm#"/>
  <p:tag name="KSO_WM_TEMPLATE_CATEGORY" val="custom"/>
  <p:tag name="KSO_WM_TEMPLATE_INDEX" val="20205176"/>
</p:tagLst>
</file>

<file path=ppt/tags/tag11.xml><?xml version="1.0" encoding="utf-8"?>
<p:tagLst xmlns:p="http://schemas.openxmlformats.org/presentationml/2006/main">
  <p:tag name="KSO_WM_BEAUTIFY_FLAG" val="#wm#"/>
  <p:tag name="KSO_WM_TEMPLATE_CATEGORY" val="custom"/>
  <p:tag name="KSO_WM_TEMPLATE_INDEX" val="20205176"/>
</p:tagLst>
</file>

<file path=ppt/tags/tag12.xml><?xml version="1.0" encoding="utf-8"?>
<p:tagLst xmlns:p="http://schemas.openxmlformats.org/presentationml/2006/main">
  <p:tag name="KSO_WM_BEAUTIFY_FLAG" val="#wm#"/>
  <p:tag name="KSO_WM_TEMPLATE_CATEGORY" val="custom"/>
  <p:tag name="KSO_WM_TEMPLATE_INDEX" val="20205176"/>
</p:tagLst>
</file>

<file path=ppt/tags/tag13.xml><?xml version="1.0" encoding="utf-8"?>
<p:tagLst xmlns:p="http://schemas.openxmlformats.org/presentationml/2006/main">
  <p:tag name="KSO_WM_BEAUTIFY_FLAG" val="#wm#"/>
  <p:tag name="KSO_WM_TEMPLATE_CATEGORY" val="custom"/>
  <p:tag name="KSO_WM_TEMPLATE_INDEX" val="20205176"/>
</p:tagLst>
</file>

<file path=ppt/tags/tag14.xml><?xml version="1.0" encoding="utf-8"?>
<p:tagLst xmlns:p="http://schemas.openxmlformats.org/presentationml/2006/main">
  <p:tag name="KSO_WM_BEAUTIFY_FLAG" val="#wm#"/>
  <p:tag name="KSO_WM_TEMPLATE_CATEGORY" val="custom"/>
  <p:tag name="KSO_WM_TEMPLATE_INDEX" val="20205176"/>
</p:tagLst>
</file>

<file path=ppt/tags/tag15.xml><?xml version="1.0" encoding="utf-8"?>
<p:tagLst xmlns:p="http://schemas.openxmlformats.org/presentationml/2006/main">
  <p:tag name="KSO_WM_BEAUTIFY_FLAG" val="#wm#"/>
  <p:tag name="KSO_WM_TEMPLATE_CATEGORY" val="custom"/>
  <p:tag name="KSO_WM_TEMPLATE_INDEX" val="20205176"/>
</p:tagLst>
</file>

<file path=ppt/tags/tag16.xml><?xml version="1.0" encoding="utf-8"?>
<p:tagLst xmlns:p="http://schemas.openxmlformats.org/presentationml/2006/main">
  <p:tag name="KSO_WM_BEAUTIFY_FLAG" val="#wm#"/>
  <p:tag name="KSO_WM_TEMPLATE_CATEGORY" val="custom"/>
  <p:tag name="KSO_WM_TEMPLATE_INDEX" val="20205176"/>
</p:tagLst>
</file>

<file path=ppt/tags/tag17.xml><?xml version="1.0" encoding="utf-8"?>
<p:tagLst xmlns:p="http://schemas.openxmlformats.org/presentationml/2006/main">
  <p:tag name="KSO_WM_BEAUTIFY_FLAG" val="#wm#"/>
  <p:tag name="KSO_WM_TEMPLATE_CATEGORY" val="custom"/>
  <p:tag name="KSO_WM_TEMPLATE_INDEX" val="20205176"/>
</p:tagLst>
</file>

<file path=ppt/tags/tag18.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theme1.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4licmk53">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宽屏</PresentationFormat>
  <Paragraphs>144</Paragraphs>
  <Slides>23</Slides>
  <Notes>0</Notes>
  <TotalTime>0</TotalTime>
  <HiddenSlides>0</HiddenSlides>
  <MMClips>0</MMClips>
  <ScaleCrop>0</ScaleCrop>
  <HeadingPairs>
    <vt:vector baseType="variant" size="4">
      <vt:variant>
        <vt:lpstr>Theme</vt:lpstr>
      </vt:variant>
      <vt:variant>
        <vt:i4>1</vt:i4>
      </vt:variant>
      <vt:variant>
        <vt:lpstr>Slide Titles</vt:lpstr>
      </vt:variant>
      <vt:variant>
        <vt:i4>23</vt:i4>
      </vt:variant>
    </vt:vector>
  </HeadingPairs>
  <TitlesOfParts>
    <vt:vector baseType="lpstr" size="24">
      <vt:lpstr>Office 主题​​</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lastModifiedBy>天天向上</cp:lastModifiedBy>
  <cp:revision>2</cp:revision>
  <dcterms:created xsi:type="dcterms:W3CDTF">2022-03-04T02:55:00Z</dcterms:created>
  <dcterms:modified xsi:type="dcterms:W3CDTF">2021-10-21T01:17:14Z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1A0596D79D4449279512839365372EBF</vt:lpwstr>
  </property>
  <property fmtid="{D5CDD505-2E9C-101B-9397-08002B2CF9AE}" pid="3" name="KSOProductBuildVer">
    <vt:lpwstr>2052-11.1.0.11365</vt:lpwstr>
  </property>
  <property fmtid="{D5CDD505-2E9C-101B-9397-08002B2CF9AE}" pid="4" name="KSOTemplateUUID">
    <vt:lpwstr>v1.0_library_jILthEpMIJVWZ5AQgiMFQQ==</vt:lpwstr>
  </property>
</Properties>
</file>