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97" r:id="rId1"/>
    <p:sldMasterId id="2147488534" r:id="rId2"/>
  </p:sldMasterIdLst>
  <p:notesMasterIdLst>
    <p:notesMasterId r:id="rId3"/>
  </p:notesMasterIdLst>
  <p:sldIdLst>
    <p:sldId id="2406" r:id="rId4"/>
    <p:sldId id="2409" r:id="rId5"/>
    <p:sldId id="2412" r:id="rId6"/>
    <p:sldId id="2415" r:id="rId7"/>
    <p:sldId id="2418" r:id="rId8"/>
    <p:sldId id="2421" r:id="rId9"/>
    <p:sldId id="2424" r:id="rId10"/>
    <p:sldId id="2427" r:id="rId11"/>
    <p:sldId id="2430" r:id="rId12"/>
    <p:sldId id="2433" r:id="rId13"/>
    <p:sldId id="2436" r:id="rId14"/>
    <p:sldId id="2439" r:id="rId15"/>
    <p:sldId id="2442" r:id="rId16"/>
    <p:sldId id="2445" r:id="rId17"/>
    <p:sldId id="2448" r:id="rId18"/>
    <p:sldId id="2451" r:id="rId19"/>
    <p:sldId id="2454" r:id="rId20"/>
    <p:sldId id="2457" r:id="rId21"/>
    <p:sldId id="2460" r:id="rId22"/>
    <p:sldId id="2463" r:id="rId23"/>
    <p:sldId id="2466" r:id="rId24"/>
    <p:sldId id="2469" r:id="rId25"/>
    <p:sldId id="2472" r:id="rId26"/>
    <p:sldId id="2475" r:id="rId27"/>
    <p:sldId id="2478" r:id="rId28"/>
    <p:sldId id="2481" r:id="rId29"/>
    <p:sldId id="248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98" r:id="rId1"/>
    <p:sldLayoutId id="2147488499" r:id="rId2"/>
    <p:sldLayoutId id="2147488500" r:id="rId3"/>
    <p:sldLayoutId id="2147488501" r:id="rId4"/>
    <p:sldLayoutId id="2147488502" r:id="rId5"/>
    <p:sldLayoutId id="2147488503" r:id="rId6"/>
    <p:sldLayoutId id="2147488504" r:id="rId7"/>
    <p:sldLayoutId id="2147488505" r:id="rId8"/>
    <p:sldLayoutId id="2147488506" r:id="rId9"/>
    <p:sldLayoutId id="2147488507" r:id="rId10"/>
    <p:sldLayoutId id="21474885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35" r:id="rId1"/>
    <p:sldLayoutId id="2147488536" r:id="rId2"/>
    <p:sldLayoutId id="2147488537" r:id="rId3"/>
    <p:sldLayoutId id="2147488538" r:id="rId4"/>
    <p:sldLayoutId id="2147488539" r:id="rId5"/>
    <p:sldLayoutId id="2147488540" r:id="rId6"/>
    <p:sldLayoutId id="2147488541" r:id="rId7"/>
    <p:sldLayoutId id="2147488542" r:id="rId8"/>
    <p:sldLayoutId id="2147488543" r:id="rId9"/>
    <p:sldLayoutId id="2147488544" r:id="rId10"/>
    <p:sldLayoutId id="21474885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2024初中教育中的体验教育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体验教育的概念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初中教育中体验教育的重要性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2024年初中教育中体验教育的实施策略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初中教育中体验教育的挑战与应对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未来展望：体验教育在初中教育中的发展趋势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体验教育的概念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体验教育的定义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它注重学生的主动参与和实践活动，鼓励学生动手操作、亲身体验。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体验教育是一种教育方式，强调通过亲身体验来获得知识和技能。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体验教育有助于培养学生的实践能力和创新精神，促进学生的全面发展。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在初中教育中，体验教育可以通过各种形式的活动和课程来实现，如实验、社会实践、志愿服务等。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体验教育的发展历程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现状：随着教育改革的深入，体验教育逐渐成为全球教育界关注的热点，被广泛应用于各个领域。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未来：随着科技的发展和社会的进步，体验教育将不断创新和完善，为人类的成长和发展提供更加全面和个性化的支持。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起源：20世纪初，实用主义教育学家杜威提出的“做中学”的教育思想，为体验教育的发展奠定了基础。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发展：20世纪中叶，体验教育在西方国家得到广泛推广和应用，成为一种重要的教育理念和方法。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体验教育的理论基础</a:t>
            </a:r>
            <a:endParaRPr altLang="en-US" lang="zh-CN"/>
          </a:p>
        </p:txBody>
      </p:sp>
      <p:sp>
        <p:nvSpPr>
          <p:cNvPr id="10490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体验教育可以帮助学生更好地理解和应用所学知识，提高解决问题的能力，培养创新思维和团队协作精神。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在初中教育中，体验教育可以应用于各种学科和领域，如科学实验、社会实践、艺术创作等，以促进学生的全面发展。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体验教育是一种基于实践和反思的教育方式，强调学生在实际情境中通过亲身体验来获得知识和技能。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理论基础包括建构主义学习理论、情境认知理论等，这些理论都强调学习者的主动性、情境性和实践性。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初中教育中体验教育的重要性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提升学生学习兴趣</a:t>
            </a:r>
            <a:endParaRPr altLang="en-US" lang="zh-CN"/>
          </a:p>
        </p:txBody>
      </p:sp>
      <p:sp>
        <p:nvSpPr>
          <p:cNvPr id="10491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体验教育能够让学生亲身体验知识的应用，激发好奇心和探究欲。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让学生在参与中感受到学习的乐趣，培养积极的学习态度。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激发学生的学习兴趣，提高学习效果和综合素质。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通过实践操作和互动游戏等形式，增强学习的趣味性和吸引力。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培养学生的创新思维和实践能力</a:t>
            </a:r>
            <a:endParaRPr altLang="en-US" lang="zh-CN"/>
          </a:p>
        </p:txBody>
      </p:sp>
      <p:sp>
        <p:nvSpPr>
          <p:cNvPr id="10492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体验教育能够提供真实的学习情境，帮助学生将理论知识与实践相结合，培养创新思维和实践能力。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通过体验教育，学生能够自主探索、发现问题并解决问题，培养创新意识和创造力。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体验教育鼓励学生参与实践，提高动手能力和操作技能，增强实践能力。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体验教育注重学生的主体性和个性化发展，培养学生的自主学习和自我管理能力，从而提升创新和实践能力。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促进学生的情感、态度和价值观的发展</a:t>
            </a:r>
            <a:endParaRPr altLang="en-US" lang="zh-CN"/>
          </a:p>
        </p:txBody>
      </p:sp>
      <p:sp>
        <p:nvSpPr>
          <p:cNvPr id="10492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体验教育能够帮助学生更好地理解情感和情绪，促进情感发展。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体验教育能够帮助学生形成积极的态度和价值观，提高自我认知和自我管理能力。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体验教育能够帮助学生更好地理解社会和人际关系，培养社会责任感和合作精神。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体验教育能够激发学生的创造力和想象力，培养创新意识和实践能力。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提高学生的学习效果和综合素质</a:t>
            </a:r>
            <a:endParaRPr altLang="en-US" lang="zh-CN"/>
          </a:p>
        </p:txBody>
      </p:sp>
      <p:sp>
        <p:nvSpPr>
          <p:cNvPr id="10493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通过体验教育，学生可以在实践中发现问题、解决问题，提高解决问题的能力。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体验教育能够激发学生的学习兴趣，提高学习动力和积极性。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体验教育注重实践操作，有利于培养学生的动手能力和创新思维。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体验教育可以帮助学生更好地理解知识，加深记忆，提高学习效果。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2024年初中教育中体验教育的实施策略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创设真实情境，引导学生参与</a:t>
            </a:r>
            <a:endParaRPr altLang="en-US" lang="zh-CN"/>
          </a:p>
        </p:txBody>
      </p:sp>
      <p:sp>
        <p:nvSpPr>
          <p:cNvPr id="10494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创设真实情境：利用实际场景、实物、多媒体等方式，为学生提供真实的学习环境，增强学生的感官体验。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引导学生参与：鼓励学生积极参与学习过程，通过小组讨论、角色扮演、实践操作等方式，提高学生的参与度和主动性。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激发学生学习兴趣：创设真实情境可以激发学生的学习兴趣，让学生更加主动地参与到学习中来。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促进知识理解和应用：通过真实情境的创设，可以帮助学生更好地理解知识，并将所学知识应用到实际生活中。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创新教学方式，激发学生主动探究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利用信息技术手段，创设虚拟现实情境，让学生在模拟环境中进行实践操作，提高学习效果。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引入项目式学习，让学生以小组为单位，围绕实际问题进行探究，培养团队协作和解决问题的能力。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开展主题式学习，结合课程内容和学生兴趣，设计具有挑战性的主题任务，引导学生主动探究、发现新知识。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强化实践教学环节，通过实验、观察、调查等方式，让学生在实践中学习和掌握知识，提高动手能力和创新能力。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利用信息技术手段，提升体验教育的效果</a:t>
            </a:r>
            <a:endParaRPr altLang="en-US" lang="zh-CN"/>
          </a:p>
        </p:txBody>
      </p:sp>
      <p:sp>
        <p:nvSpPr>
          <p:cNvPr id="1049566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8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70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72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74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8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利用信息技术手段，如虚拟现实、增强现实等技术，为学生提供更加真实、生动的体验场景。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4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通过在线学习平台、移动应用程序等信息技术手段，实现体验教育资源的共享和传播，提高教育效果。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利用数据分析技术，对学生的学习行为、体验过程进行跟踪和分析，为教师提供更加精准的教学指导和个性化教育服务。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结合信息技术手段，创新体验教育的教学模式和教学方法，提高学生的学习兴趣和参与度。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建立多元评价体系，全面评价学生的学习成果</a:t>
            </a:r>
            <a:endParaRPr altLang="en-US" lang="zh-CN"/>
          </a:p>
        </p:txBody>
      </p:sp>
      <p:sp>
        <p:nvSpPr>
          <p:cNvPr id="104963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3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2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建立多元评价体系：采用多种评价方式，包括考试、作品评定、口头表达、自我评价等，全面了解学生的学习状况。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全面评价学生的学习成果：关注学生的知识技能、情感态度、价值观等方面的表现，以及在解决问题、团队合作等方面的能力，为学生提供有针对性的指导和建议。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及时反馈与调整：教师需要及时向学生反馈评价结果，并根据学生的表现和需求调整教学策略，提高教学效果。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激发学生潜能：通过多元评价体系，发现学生的特长和潜力，鼓励学生在不同领域发挥自己的优势，培养学生的创新能力和综合素质。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初中教育中体验教育的挑战与应对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挑战：如何平衡知识传授与体验教育</a:t>
            </a:r>
            <a:endParaRPr altLang="en-US" lang="zh-CN"/>
          </a:p>
        </p:txBody>
      </p:sp>
      <p:sp>
        <p:nvSpPr>
          <p:cNvPr id="10497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知识传授与体验教育的关系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教师专业素养的挑战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应对策略：创新教育理念与方法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挑战：如何保证体验教育的安全性和有效性</a:t>
            </a:r>
            <a:endParaRPr altLang="en-US" lang="zh-CN"/>
          </a:p>
        </p:txBody>
      </p:sp>
      <p:sp>
        <p:nvSpPr>
          <p:cNvPr id="10497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定期检查体验教育设施和设备，确保其安全可靠。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制定严格的安全管理规定和措施，确保学生在体验教育过程中的安全。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培训教师和工作人员，提高他们的安全意识和应对突发事件的能力。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制定科学有效的教育方案，提高体验教育的效果和质量。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应对：加强教师培训，提高教师的专业素养和教学能力</a:t>
            </a:r>
            <a:endParaRPr altLang="en-US" lang="zh-CN"/>
          </a:p>
        </p:txBody>
      </p:sp>
      <p:sp>
        <p:nvSpPr>
          <p:cNvPr id="10498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应对：加强教师培训，提高教师的专业素养和教学能力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应对：学校应提供充足的资源，如资金、设备等，以支持体验教育的实施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应对：建立有效的评价机制，对体验教育的教学效果进行科学评估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应对：加强家校合作，让家长更好地理解和支持体验教育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应对：建立学校、家庭和社会共同参与的机制，形成教育合力</a:t>
            </a:r>
            <a:endParaRPr altLang="en-US" lang="zh-CN"/>
          </a:p>
        </p:txBody>
      </p:sp>
      <p:sp>
        <p:nvSpPr>
          <p:cNvPr id="10499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应对：制定科学合理的课程设置和教学计划，注重学生的个性化和全面发展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应对：建立学校、家庭和社会共同参与的机制，形成教育合力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应对：加强教师培训，提高教师的专业素养和教育能力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应对：建立有效的评价机制，及时反馈和调整教育方式和内容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0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未来展望：体验教育在初中教育中的发展趋势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体验教育将更加注重培养学生的创新能力和批判性思维</a:t>
            </a:r>
            <a:endParaRPr altLang="en-US" lang="zh-CN"/>
          </a:p>
        </p:txBody>
      </p:sp>
      <p:sp>
        <p:nvSpPr>
          <p:cNvPr id="10500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体验教育将更加注重实践与理论相结合，鼓励学生主动探索和发现新知。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在体验教育中，教师将引导学生进行批判性思维，培养其独立思考和判断能力。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未来展望：体验教育在初中教育中的发展趋势，将更加注重培养学生的创新能力和批判性思维。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体验教育将更加注重学生的个性化发展，尊重学生的兴趣和特长，为其提供更多元化的发展空间。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体验教育将更加注重跨学科整合和综合性学习</a:t>
            </a:r>
            <a:endParaRPr altLang="en-US" lang="zh-CN"/>
          </a:p>
        </p:txBody>
      </p:sp>
      <p:sp>
        <p:nvSpPr>
          <p:cNvPr id="1050104" name="文本框 5"/>
          <p:cNvSpPr txBox="1"/>
          <p:nvPr>
            <p:custDataLst>
              <p:tags r:id="rId1"/>
            </p:custDataLst>
          </p:nvPr>
        </p:nvSpPr>
        <p:spPr>
          <a:xfrm>
            <a:off x="1865192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01</a:t>
            </a:r>
            <a:endParaRPr altLang="zh-CN" b="1" dirty="0" sz="80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50106" name="文本框 6"/>
          <p:cNvSpPr txBox="1"/>
          <p:nvPr>
            <p:custDataLst>
              <p:tags r:id="rId2"/>
            </p:custDataLst>
          </p:nvPr>
        </p:nvSpPr>
        <p:spPr>
          <a:xfrm>
            <a:off x="7538127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02</a:t>
            </a:r>
            <a:endParaRPr altLang="zh-CN" b="1" dirty="0" sz="80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50108" name="文本框 176"/>
          <p:cNvSpPr txBox="1"/>
          <p:nvPr>
            <p:custDataLst>
              <p:tags r:id="rId3"/>
            </p:custDataLst>
          </p:nvPr>
        </p:nvSpPr>
        <p:spPr>
          <a:xfrm>
            <a:off x="1281309" y="3311390"/>
            <a:ext cx="3950299" cy="2938802"/>
          </a:xfrm>
          <a:prstGeom prst="rect"/>
          <a:noFill/>
        </p:spPr>
        <p:txBody>
          <a:bodyPr rtlCol="0" wrap="square">
            <a:normAutofit fontScale="91667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跨学科整合：体验教育将打破传统学科界限，通过项目式学习等方式，将不同学科的知识和技能融合在一起，提高学生的综合素质。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  <p:sp>
        <p:nvSpPr>
          <p:cNvPr id="1050110" name="文本框 177"/>
          <p:cNvSpPr txBox="1"/>
          <p:nvPr>
            <p:custDataLst>
              <p:tags r:id="rId4"/>
            </p:custDataLst>
          </p:nvPr>
        </p:nvSpPr>
        <p:spPr>
          <a:xfrm>
            <a:off x="6954244" y="3311390"/>
            <a:ext cx="3950299" cy="2938802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综合性学习：体验教育将更加注重学生的全面发展，通过多样化的学习方式，如实地考察、社会实践等，让学生在学习中获得更全面的知识和技能。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体验教育将更加注重学生的个体差异和个性化需求</a:t>
            </a:r>
            <a:endParaRPr altLang="en-US" lang="zh-CN"/>
          </a:p>
        </p:txBody>
      </p:sp>
      <p:sp>
        <p:nvSpPr>
          <p:cNvPr id="1050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体验教育将更加关注学生的个性化需求，通过多样化的教育方式和手段，满足不同学生的兴趣和需求。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体验教育将更加注重学生的自主性和创造性，鼓励学生自主探索、发现和创造，培养其创新意识和实践能力。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体验教育将更加注重学生的情感和心理健康，关注学生的情感体验和心理需求，提供必要的心理支持和辅导。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体验教育将更加注重学生的个体差异，针对不同学生的特点和需求，制定个性化的教育方案。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2778"/>
          </a:bodyPr>
          <a:p>
            <a:r>
              <a:rPr altLang="en-US" lang="zh-CN"/>
              <a:t>体验教育将更加注重与科技、社会和职业的紧密结合</a:t>
            </a:r>
            <a:endParaRPr altLang="en-US" lang="zh-CN"/>
          </a:p>
        </p:txBody>
      </p:sp>
      <p:sp>
        <p:nvSpPr>
          <p:cNvPr id="1050232" name="矩形 5"/>
          <p:cNvSpPr/>
          <p:nvPr>
            <p:custDataLst>
              <p:tags r:id="rId1"/>
            </p:custDataLst>
          </p:nvPr>
        </p:nvSpPr>
        <p:spPr>
          <a:xfrm>
            <a:off x="608400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10"/>
          <p:cNvSpPr/>
          <p:nvPr>
            <p:custDataLst>
              <p:tags r:id="rId2"/>
            </p:custDataLst>
          </p:nvPr>
        </p:nvSpPr>
        <p:spPr>
          <a:xfrm>
            <a:off x="1066542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3"/>
            </p:custDataLst>
          </p:nvPr>
        </p:nvSpPr>
        <p:spPr>
          <a:xfrm>
            <a:off x="80839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科技：利用先进技术提升体验教育的互动性和实效性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8" name="矩形 6"/>
          <p:cNvSpPr/>
          <p:nvPr>
            <p:custDataLst>
              <p:tags r:id="rId4"/>
            </p:custDataLst>
          </p:nvPr>
        </p:nvSpPr>
        <p:spPr>
          <a:xfrm>
            <a:off x="4417301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1"/>
          <p:cNvSpPr/>
          <p:nvPr>
            <p:custDataLst>
              <p:tags r:id="rId5"/>
            </p:custDataLst>
          </p:nvPr>
        </p:nvSpPr>
        <p:spPr>
          <a:xfrm>
            <a:off x="4901640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6"/>
            </p:custDataLst>
          </p:nvPr>
        </p:nvSpPr>
        <p:spPr>
          <a:xfrm>
            <a:off x="4617938" y="2935506"/>
            <a:ext cx="2949725" cy="2381876"/>
          </a:xfrm>
          <a:prstGeom prst="rect"/>
          <a:noFill/>
        </p:spPr>
        <p:txBody>
          <a:bodyPr rtlCol="0" wrap="square">
            <a:normAutofit fontScale="95833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社会：加强与社区、企业的合作，丰富教育资源和实践机会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4" name="矩形 33"/>
          <p:cNvSpPr/>
          <p:nvPr>
            <p:custDataLst>
              <p:tags r:id="rId7"/>
            </p:custDataLst>
          </p:nvPr>
        </p:nvSpPr>
        <p:spPr>
          <a:xfrm>
            <a:off x="8226841" y="217513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37"/>
          <p:cNvSpPr/>
          <p:nvPr>
            <p:custDataLst>
              <p:tags r:id="rId8"/>
            </p:custDataLst>
          </p:nvPr>
        </p:nvSpPr>
        <p:spPr>
          <a:xfrm>
            <a:off x="8684982" y="216874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9"/>
            </p:custDataLst>
          </p:nvPr>
        </p:nvSpPr>
        <p:spPr>
          <a:xfrm>
            <a:off x="8426838" y="2928477"/>
            <a:ext cx="2949725" cy="2381876"/>
          </a:xfrm>
          <a:prstGeom prst="rect"/>
          <a:noFill/>
        </p:spPr>
        <p:txBody>
          <a:bodyPr rtlCol="0" wrap="square">
            <a:normAutofit fontScale="95833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职业：结合学生兴趣和职业规划，提供更具针对性的实践课程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9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22_1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22_1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1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1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2023-12-31T17:00:23Z</dcterms:created>
  <dcterms:modified xsi:type="dcterms:W3CDTF">2023-12-31T17:00:23Z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ab1f9644475c4072aa5607c6d1be45ef_21</vt:lpwstr>
  </property>
</Properties>
</file>