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14"/>
  </p:handoutMasterIdLst>
  <p:sldIdLst>
    <p:sldId id="3297" r:id="rId3"/>
    <p:sldId id="3290" r:id="rId5"/>
    <p:sldId id="3192" r:id="rId6"/>
    <p:sldId id="3291" r:id="rId7"/>
    <p:sldId id="3171" r:id="rId8"/>
    <p:sldId id="3173" r:id="rId9"/>
    <p:sldId id="3169" r:id="rId10"/>
    <p:sldId id="3178" r:id="rId11"/>
    <p:sldId id="3176" r:id="rId12"/>
    <p:sldId id="3301" r:id="rId13"/>
  </p:sldIdLst>
  <p:sldSz cx="12858750" cy="7232650"/>
  <p:notesSz cx="6858000" cy="9144000"/>
  <p:custDataLst>
    <p:tags r:id="rId1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31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8769"/>
    <a:srgbClr val="F16904"/>
    <a:srgbClr val="223D5E"/>
    <a:srgbClr val="EC206C"/>
    <a:srgbClr val="BC148E"/>
    <a:srgbClr val="0A1A3B"/>
    <a:srgbClr val="CE000D"/>
    <a:srgbClr val="FE67BE"/>
    <a:srgbClr val="84004C"/>
    <a:srgbClr val="8B2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49" autoAdjust="0"/>
    <p:restoredTop sz="92986" autoAdjust="0"/>
  </p:normalViewPr>
  <p:slideViewPr>
    <p:cSldViewPr showGuides="1">
      <p:cViewPr>
        <p:scale>
          <a:sx n="50" d="100"/>
          <a:sy n="50" d="100"/>
        </p:scale>
        <p:origin x="-450" y="-1698"/>
      </p:cViewPr>
      <p:guideLst>
        <p:guide orient="horz" pos="328"/>
        <p:guide pos="4031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5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5" Type="http://schemas.openxmlformats.org/officeDocument/2006/relationships/notesSlide" Target="../notesSlides/notesSlide8.xml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37.xml"/><Relationship Id="rId22" Type="http://schemas.openxmlformats.org/officeDocument/2006/relationships/tags" Target="../tags/tag36.xml"/><Relationship Id="rId21" Type="http://schemas.openxmlformats.org/officeDocument/2006/relationships/tags" Target="../tags/tag35.xml"/><Relationship Id="rId20" Type="http://schemas.openxmlformats.org/officeDocument/2006/relationships/tags" Target="../tags/tag34.xml"/><Relationship Id="rId2" Type="http://schemas.openxmlformats.org/officeDocument/2006/relationships/tags" Target="../tags/tag16.xml"/><Relationship Id="rId19" Type="http://schemas.openxmlformats.org/officeDocument/2006/relationships/tags" Target="../tags/tag33.xml"/><Relationship Id="rId18" Type="http://schemas.openxmlformats.org/officeDocument/2006/relationships/tags" Target="../tags/tag32.xml"/><Relationship Id="rId17" Type="http://schemas.openxmlformats.org/officeDocument/2006/relationships/tags" Target="../tags/tag31.xml"/><Relationship Id="rId16" Type="http://schemas.openxmlformats.org/officeDocument/2006/relationships/tags" Target="../tags/tag30.xml"/><Relationship Id="rId15" Type="http://schemas.openxmlformats.org/officeDocument/2006/relationships/tags" Target="../tags/tag29.xml"/><Relationship Id="rId14" Type="http://schemas.openxmlformats.org/officeDocument/2006/relationships/tags" Target="../tags/tag28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38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矩形 259"/>
          <p:cNvSpPr>
            <a:spLocks noChangeArrowheads="1"/>
          </p:cNvSpPr>
          <p:nvPr/>
        </p:nvSpPr>
        <p:spPr bwMode="auto">
          <a:xfrm>
            <a:off x="1016635" y="3976370"/>
            <a:ext cx="10471150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6600" spc="600" dirty="0" smtClean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MQT130</a:t>
            </a:r>
            <a:r>
              <a:rPr lang="zh-CN" altLang="en-US" sz="6600" spc="600" dirty="0" smtClean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气动锚杆钻机</a:t>
            </a:r>
            <a:endParaRPr lang="zh-CN" altLang="en-US" sz="6600" spc="600" dirty="0" smtClean="0">
              <a:solidFill>
                <a:schemeClr val="accent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5" name="矩形 259"/>
          <p:cNvSpPr>
            <a:spLocks noChangeArrowheads="1"/>
          </p:cNvSpPr>
          <p:nvPr/>
        </p:nvSpPr>
        <p:spPr bwMode="auto">
          <a:xfrm>
            <a:off x="5665470" y="5344160"/>
            <a:ext cx="152781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kuangan001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902911" y="1278389"/>
            <a:ext cx="1299902" cy="1902851"/>
            <a:chOff x="5948797" y="2324705"/>
            <a:chExt cx="1064902" cy="1558848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3" name="圆角矩形 2"/>
            <p:cNvSpPr/>
            <p:nvPr/>
          </p:nvSpPr>
          <p:spPr>
            <a:xfrm rot="2700000">
              <a:off x="5948797" y="2324705"/>
              <a:ext cx="1064902" cy="1064902"/>
            </a:xfrm>
            <a:prstGeom prst="roundRect">
              <a:avLst/>
            </a:prstGeom>
            <a:solidFill>
              <a:schemeClr val="accent1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948797" y="2818651"/>
              <a:ext cx="1064902" cy="1064902"/>
              <a:chOff x="5709096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圆角矩形 47"/>
              <p:cNvSpPr/>
              <p:nvPr/>
            </p:nvSpPr>
            <p:spPr>
              <a:xfrm rot="2700000">
                <a:off x="570909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圆角矩形 44"/>
              <p:cNvSpPr/>
              <p:nvPr/>
            </p:nvSpPr>
            <p:spPr>
              <a:xfrm rot="2700000">
                <a:off x="570909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793934" y="1881339"/>
            <a:ext cx="1299902" cy="1806994"/>
            <a:chOff x="4221087" y="2818651"/>
            <a:chExt cx="1064902" cy="1480321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4" name="圆角矩形 3"/>
            <p:cNvSpPr/>
            <p:nvPr/>
          </p:nvSpPr>
          <p:spPr>
            <a:xfrm rot="2700000">
              <a:off x="4221087" y="3234070"/>
              <a:ext cx="1064902" cy="1064902"/>
            </a:xfrm>
            <a:prstGeom prst="roundRect">
              <a:avLst/>
            </a:prstGeom>
            <a:solidFill>
              <a:schemeClr val="accent2"/>
            </a:solidFill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221087" y="2818651"/>
              <a:ext cx="1064902" cy="1064902"/>
              <a:chOff x="4070881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圆角矩形 56"/>
              <p:cNvSpPr/>
              <p:nvPr/>
            </p:nvSpPr>
            <p:spPr>
              <a:xfrm rot="2700000">
                <a:off x="407088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圆角矩形 61"/>
              <p:cNvSpPr/>
              <p:nvPr/>
            </p:nvSpPr>
            <p:spPr>
              <a:xfrm rot="2700000">
                <a:off x="407088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9011889" y="1881340"/>
            <a:ext cx="1299902" cy="1806993"/>
            <a:chOff x="7676508" y="2818651"/>
            <a:chExt cx="1064902" cy="1480320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5" name="圆角矩形 4"/>
            <p:cNvSpPr/>
            <p:nvPr/>
          </p:nvSpPr>
          <p:spPr>
            <a:xfrm rot="2700000">
              <a:off x="7676508" y="3234069"/>
              <a:ext cx="1064902" cy="1064902"/>
            </a:xfrm>
            <a:prstGeom prst="roundRect">
              <a:avLst/>
            </a:prstGeom>
            <a:solidFill>
              <a:schemeClr val="accent2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676508" y="2818651"/>
              <a:ext cx="1064902" cy="1064902"/>
              <a:chOff x="7347311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圆角矩形 59"/>
              <p:cNvSpPr/>
              <p:nvPr/>
            </p:nvSpPr>
            <p:spPr>
              <a:xfrm rot="2700000">
                <a:off x="734731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 rot="2700000">
                <a:off x="734731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2684959" y="1278395"/>
            <a:ext cx="1299902" cy="1902847"/>
            <a:chOff x="2493377" y="2324708"/>
            <a:chExt cx="1064902" cy="1558845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2" name="圆角矩形 1"/>
            <p:cNvSpPr/>
            <p:nvPr/>
          </p:nvSpPr>
          <p:spPr>
            <a:xfrm rot="2700000">
              <a:off x="2493377" y="2324708"/>
              <a:ext cx="1064902" cy="1064902"/>
            </a:xfrm>
            <a:prstGeom prst="roundRect">
              <a:avLst/>
            </a:prstGeom>
            <a:solidFill>
              <a:schemeClr val="accent1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493377" y="2818651"/>
              <a:ext cx="1064902" cy="1064902"/>
              <a:chOff x="2432666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圆角矩形 53"/>
              <p:cNvSpPr/>
              <p:nvPr/>
            </p:nvSpPr>
            <p:spPr>
              <a:xfrm rot="2700000">
                <a:off x="243266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 rot="2700000">
                <a:off x="243266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6" name="MH_Others_1"/>
          <p:cNvSpPr txBox="1"/>
          <p:nvPr>
            <p:custDataLst>
              <p:tags r:id="rId1"/>
            </p:custDataLst>
          </p:nvPr>
        </p:nvSpPr>
        <p:spPr>
          <a:xfrm rot="16200000">
            <a:off x="2575648" y="1791569"/>
            <a:ext cx="1502969" cy="1239458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MH_Others_1"/>
          <p:cNvSpPr txBox="1"/>
          <p:nvPr>
            <p:custDataLst>
              <p:tags r:id="rId2"/>
            </p:custDataLst>
          </p:nvPr>
        </p:nvSpPr>
        <p:spPr>
          <a:xfrm rot="16200000">
            <a:off x="4718090" y="1791569"/>
            <a:ext cx="1502969" cy="1239458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MH_Others_1"/>
          <p:cNvSpPr txBox="1"/>
          <p:nvPr>
            <p:custDataLst>
              <p:tags r:id="rId3"/>
            </p:custDataLst>
          </p:nvPr>
        </p:nvSpPr>
        <p:spPr>
          <a:xfrm rot="16200000">
            <a:off x="6951597" y="1791569"/>
            <a:ext cx="1230630" cy="1239458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MH_Others_1"/>
          <p:cNvSpPr txBox="1"/>
          <p:nvPr>
            <p:custDataLst>
              <p:tags r:id="rId4"/>
            </p:custDataLst>
          </p:nvPr>
        </p:nvSpPr>
        <p:spPr>
          <a:xfrm rot="16200000">
            <a:off x="9082764" y="1791569"/>
            <a:ext cx="1230630" cy="1239458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4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-27940" y="1485900"/>
            <a:ext cx="5880100" cy="4260850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016015" y="2157581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6616700" y="2014220"/>
            <a:ext cx="3613150" cy="7385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MQT130</a:t>
            </a: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气动锚杆钻机介绍</a:t>
            </a:r>
            <a:endParaRPr lang="zh-CN" altLang="en-US" sz="24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016015" y="3027050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6634480" y="2884170"/>
            <a:ext cx="3600450" cy="7385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en-US" altLang="zh-CN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MQT130</a:t>
            </a: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气动锚杆钻机特点</a:t>
            </a:r>
            <a:endParaRPr lang="zh-CN" altLang="en-US" sz="2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6016015" y="3896518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6680200" y="3938905"/>
            <a:ext cx="3691255" cy="36893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MQT130</a:t>
            </a: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气动锚杆钻机参数</a:t>
            </a:r>
            <a:endParaRPr lang="zh-CN" altLang="en-US" sz="24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7"/>
            </p:custDataLst>
          </p:nvPr>
        </p:nvSpPr>
        <p:spPr>
          <a:xfrm>
            <a:off x="6016015" y="4765987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8"/>
            </p:custDataLst>
          </p:nvPr>
        </p:nvSpPr>
        <p:spPr>
          <a:xfrm>
            <a:off x="6720840" y="4623435"/>
            <a:ext cx="3509645" cy="7385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en-US" altLang="zh-CN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MQT130</a:t>
            </a: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气动锚杆钻机用途</a:t>
            </a:r>
            <a:endParaRPr lang="zh-CN" altLang="en-US" sz="2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9"/>
            </p:custDataLst>
          </p:nvPr>
        </p:nvSpPr>
        <p:spPr>
          <a:xfrm>
            <a:off x="2713367" y="1719134"/>
            <a:ext cx="1769715" cy="37943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865734" y="3277772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4000">
        <p14:doors dir="vert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18" grpId="0"/>
      <p:bldP spid="19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983677"/>
            <a:ext cx="4028238" cy="2890627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415256" y="98367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535965" y="983677"/>
            <a:ext cx="4028238" cy="2890627"/>
          </a:xfrm>
          <a:prstGeom prst="rect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94547" y="394943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415256" y="3949436"/>
            <a:ext cx="4028238" cy="2890627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535965" y="394943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32"/>
          <p:cNvSpPr/>
          <p:nvPr/>
        </p:nvSpPr>
        <p:spPr>
          <a:xfrm flipH="1">
            <a:off x="4415256" y="290694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32"/>
          <p:cNvSpPr/>
          <p:nvPr/>
        </p:nvSpPr>
        <p:spPr>
          <a:xfrm>
            <a:off x="3391426" y="587270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32"/>
          <p:cNvSpPr/>
          <p:nvPr/>
        </p:nvSpPr>
        <p:spPr>
          <a:xfrm rot="16200000">
            <a:off x="8553966" y="393143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3"/>
          <p:cNvSpPr txBox="1"/>
          <p:nvPr/>
        </p:nvSpPr>
        <p:spPr>
          <a:xfrm>
            <a:off x="4845294" y="160172"/>
            <a:ext cx="32403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MQT130</a:t>
            </a: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气动锚杆钻机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图片 4" descr="MQS-50手持式锚杆钻机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7970" y="1311910"/>
            <a:ext cx="2484755" cy="2292985"/>
          </a:xfrm>
          <a:prstGeom prst="rect">
            <a:avLst/>
          </a:prstGeom>
        </p:spPr>
      </p:pic>
      <p:pic>
        <p:nvPicPr>
          <p:cNvPr id="6" name="图片 5" descr="MQS-50手持式锚杆钻机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7700" y="4192270"/>
            <a:ext cx="2484755" cy="2292985"/>
          </a:xfrm>
          <a:prstGeom prst="rect">
            <a:avLst/>
          </a:prstGeom>
        </p:spPr>
      </p:pic>
      <p:pic>
        <p:nvPicPr>
          <p:cNvPr id="7" name="图片 6" descr="MQS-50手持式锚杆钻机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555" y="4264660"/>
            <a:ext cx="2484755" cy="2292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207" y="1485813"/>
            <a:ext cx="5095364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49240" y="1024255"/>
            <a:ext cx="4524375" cy="368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MQT130</a:t>
            </a: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气动锚杆钻机介绍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5133340" y="2319655"/>
            <a:ext cx="524827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MQT-130/2.0</a:t>
            </a: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型气动锚杆钻机主要用于煤矿岩石硬度</a:t>
            </a:r>
            <a:r>
              <a:rPr lang="en-US" altLang="zh-CN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≤f10</a:t>
            </a: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的煤巷、岩巷锚杆、锚索支护钻孔，并可搅拌和安装树脂类锚杆、锚索，对于带阻尼螺母的锚杆，</a:t>
            </a:r>
            <a:r>
              <a:rPr lang="en-US" altLang="zh-CN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MQT-130/2.0</a:t>
            </a: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型气动锚杆钻机可在搅拌时直接上紧螺母，实现锚杆搅拌、安装一次完成，并满足初锚预紧力的要求。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0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18"/>
          <p:cNvSpPr/>
          <p:nvPr/>
        </p:nvSpPr>
        <p:spPr>
          <a:xfrm>
            <a:off x="6927215" y="2062480"/>
            <a:ext cx="3837940" cy="3837940"/>
          </a:xfrm>
          <a:prstGeom prst="ellipse">
            <a:avLst/>
          </a:prstGeom>
          <a:solidFill>
            <a:schemeClr val="accent4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1638" tIns="55819" rIns="111638" bIns="55819" rtlCol="0" anchor="ctr"/>
          <a:lstStyle/>
          <a:p>
            <a:pPr algn="ctr">
              <a:lnSpc>
                <a:spcPct val="120000"/>
              </a:lnSpc>
            </a:pP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Oval 16"/>
          <p:cNvSpPr/>
          <p:nvPr/>
        </p:nvSpPr>
        <p:spPr>
          <a:xfrm>
            <a:off x="1957070" y="1991995"/>
            <a:ext cx="3061335" cy="3061335"/>
          </a:xfrm>
          <a:prstGeom prst="ellipse">
            <a:avLst/>
          </a:prstGeom>
          <a:solidFill>
            <a:schemeClr val="accent1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1638" tIns="55819" rIns="111638" bIns="55819" rtlCol="0" anchor="ctr"/>
          <a:lstStyle/>
          <a:p>
            <a:pPr algn="ctr">
              <a:lnSpc>
                <a:spcPct val="120000"/>
              </a:lnSpc>
            </a:pP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Oval 14"/>
          <p:cNvSpPr/>
          <p:nvPr/>
        </p:nvSpPr>
        <p:spPr>
          <a:xfrm>
            <a:off x="4417060" y="3681730"/>
            <a:ext cx="2484120" cy="2484120"/>
          </a:xfrm>
          <a:prstGeom prst="ellipse">
            <a:avLst/>
          </a:prstGeom>
          <a:solidFill>
            <a:schemeClr val="accent2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1638" tIns="55819" rIns="111638" bIns="55819" rtlCol="0" anchor="ctr"/>
          <a:lstStyle/>
          <a:p>
            <a:pPr algn="ctr">
              <a:lnSpc>
                <a:spcPct val="120000"/>
              </a:lnSpc>
            </a:pP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Oval 17"/>
          <p:cNvSpPr/>
          <p:nvPr/>
        </p:nvSpPr>
        <p:spPr>
          <a:xfrm>
            <a:off x="5417185" y="1882140"/>
            <a:ext cx="2031365" cy="2031365"/>
          </a:xfrm>
          <a:prstGeom prst="ellipse">
            <a:avLst/>
          </a:prstGeom>
          <a:solidFill>
            <a:schemeClr val="accent3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1638" tIns="55819" rIns="111638" bIns="55819" rtlCol="0" anchor="ctr"/>
          <a:lstStyle/>
          <a:p>
            <a:pPr algn="ctr">
              <a:lnSpc>
                <a:spcPct val="120000"/>
              </a:lnSpc>
            </a:pP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964690" y="3036570"/>
            <a:ext cx="31261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MQT130</a:t>
            </a:r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气动锚杆钻机</a:t>
            </a:r>
            <a:endParaRPr lang="zh-CN" altLang="en-US" sz="20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6" name="图片 5" descr="MQS-50手持式锚杆钻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490" y="3832860"/>
            <a:ext cx="2207260" cy="2233295"/>
          </a:xfrm>
          <a:prstGeom prst="ellipse">
            <a:avLst/>
          </a:prstGeom>
        </p:spPr>
      </p:pic>
      <p:pic>
        <p:nvPicPr>
          <p:cNvPr id="7" name="图片 6" descr="MQS-50手持式锚杆钻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385" y="1960245"/>
            <a:ext cx="1889125" cy="1889125"/>
          </a:xfrm>
          <a:prstGeom prst="ellipse">
            <a:avLst/>
          </a:prstGeom>
        </p:spPr>
      </p:pic>
      <p:pic>
        <p:nvPicPr>
          <p:cNvPr id="8" name="图片 7" descr="MQS-50手持式锚杆钻机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610" y="2320290"/>
            <a:ext cx="3247390" cy="324739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/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/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/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/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/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/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/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/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/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/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/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/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/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/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/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/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/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/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/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/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/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/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/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/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/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/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/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/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/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/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/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/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/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/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/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/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/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/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Rectangle 55"/>
          <p:cNvSpPr/>
          <p:nvPr/>
        </p:nvSpPr>
        <p:spPr>
          <a:xfrm>
            <a:off x="7653020" y="2285365"/>
            <a:ext cx="4107180" cy="10096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2</a:t>
            </a:r>
            <a:r>
              <a:rPr lang="zh-CN" altLang="en-US"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、</a:t>
            </a:r>
            <a:r>
              <a:rPr lang="en-US" altLang="zh-CN"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MQT-130/2.0</a:t>
            </a:r>
            <a:r>
              <a:rPr lang="zh-CN" altLang="en-US"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型气动锚杆钻机采用大规格马达作动力，功率重量比更大，使用寿命更长。</a:t>
            </a:r>
            <a:endParaRPr lang="zh-CN" altLang="en-US" sz="1400"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 flipH="1">
            <a:off x="684530" y="5367655"/>
            <a:ext cx="4058285" cy="516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3</a:t>
            </a:r>
            <a:r>
              <a:rPr lang="zh-CN" altLang="en-US"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、参数匹配更合理，在</a:t>
            </a:r>
            <a:r>
              <a:rPr lang="en-US" altLang="zh-CN"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zui</a:t>
            </a:r>
            <a:r>
              <a:rPr lang="zh-CN" altLang="en-US"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佳钻孔速度附近时，肆零零捌捌陆零伍叁柒，钻机达到</a:t>
            </a:r>
            <a:r>
              <a:rPr lang="en-US" altLang="zh-CN"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zui</a:t>
            </a:r>
            <a:r>
              <a:rPr lang="zh-CN" altLang="en-US"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大输出功率。</a:t>
            </a:r>
            <a:r>
              <a:rPr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7941310" y="4341495"/>
            <a:ext cx="4168140" cy="1410335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8452468" y="5067452"/>
              <a:ext cx="3120253" cy="980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、推进部分采用新型玻璃钢气缸，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an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全防爆、轻便灵活。</a:t>
              </a:r>
              <a:endPara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、采用技术的新型水阀，能适应煤矿高地表静压水。</a:t>
              </a:r>
              <a:endPara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4680" y="2285366"/>
            <a:ext cx="4439920" cy="1437004"/>
            <a:chOff x="741238" y="1702006"/>
            <a:chExt cx="3254106" cy="1569023"/>
          </a:xfrm>
        </p:grpSpPr>
        <p:sp>
          <p:nvSpPr>
            <p:cNvPr id="78" name="Rectangle 77"/>
            <p:cNvSpPr/>
            <p:nvPr/>
          </p:nvSpPr>
          <p:spPr>
            <a:xfrm>
              <a:off x="741238" y="1702006"/>
              <a:ext cx="3254106" cy="15690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867828" y="2019555"/>
              <a:ext cx="3056309" cy="6635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、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zui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大程度采用工程塑料材料，重量轻、方便操作。</a:t>
              </a:r>
              <a:endPara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TextBox 23"/>
          <p:cNvSpPr txBox="1"/>
          <p:nvPr/>
        </p:nvSpPr>
        <p:spPr>
          <a:xfrm>
            <a:off x="381635" y="447675"/>
            <a:ext cx="4469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MQT130</a:t>
            </a: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气动锚杆钻机特点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277035" y="2536024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23"/>
          <p:cNvSpPr txBox="1"/>
          <p:nvPr/>
        </p:nvSpPr>
        <p:spPr>
          <a:xfrm>
            <a:off x="4917049" y="952017"/>
            <a:ext cx="32403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MQT130</a:t>
            </a: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气动锚杆钻机</a:t>
            </a:r>
            <a:endParaRPr lang="zh-CN" altLang="en-US" sz="2400" dirty="0" smtClea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" name="图片 3" descr="MQS-50手持式锚杆钻机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17890" y="2176145"/>
            <a:ext cx="2995295" cy="2995295"/>
          </a:xfrm>
          <a:prstGeom prst="rect">
            <a:avLst/>
          </a:prstGeom>
        </p:spPr>
      </p:pic>
      <p:pic>
        <p:nvPicPr>
          <p:cNvPr id="26" name="图片 25" descr="u=789075558,1325694750&amp;fm=199&amp;app=68&amp;f=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035" y="2176145"/>
            <a:ext cx="2995295" cy="2995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/>
          <p:nvPr>
            <p:custDataLst>
              <p:tags r:id="rId1"/>
            </p:custDataLst>
          </p:nvPr>
        </p:nvGrpSpPr>
        <p:grpSpPr bwMode="auto">
          <a:xfrm>
            <a:off x="4559121" y="2793857"/>
            <a:ext cx="5645383" cy="2212249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305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305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305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 Box 3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787515" y="2724785"/>
            <a:ext cx="2115185" cy="110744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5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工作气压</a:t>
            </a:r>
            <a:r>
              <a:rPr kumimoji="1"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 Mpa 0.4-0.63</a:t>
            </a:r>
            <a:endParaRPr kumimoji="1" lang="en-US" altLang="zh-CN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额定气压</a:t>
            </a:r>
            <a:r>
              <a:rPr kumimoji="1"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 Mpa 0.5</a:t>
            </a:r>
            <a:endParaRPr kumimoji="1" lang="en-US" altLang="zh-CN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额定转速</a:t>
            </a:r>
            <a:r>
              <a:rPr kumimoji="1"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 r-min 206</a:t>
            </a:r>
            <a:endParaRPr kumimoji="1" lang="en-US" altLang="zh-CN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774735" y="5036117"/>
            <a:ext cx="2125980" cy="88455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耗气量</a:t>
            </a:r>
            <a:r>
              <a:rPr kumimoji="1"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 m3-min 4.5</a:t>
            </a:r>
            <a:endParaRPr kumimoji="1" lang="en-US" altLang="zh-CN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just" latinLnBrk="1">
              <a:lnSpc>
                <a:spcPct val="120000"/>
              </a:lnSpc>
              <a:defRPr/>
            </a:pPr>
            <a:r>
              <a:rPr kumimoji="1"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zui</a:t>
            </a: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大推力</a:t>
            </a:r>
            <a:r>
              <a:rPr kumimoji="1"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 KN 8</a:t>
            </a:r>
            <a:endParaRPr kumimoji="1" lang="en-US" altLang="zh-CN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冲洗水压力</a:t>
            </a:r>
            <a:r>
              <a:rPr kumimoji="1"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 Mpa 0.6-1.2</a:t>
            </a:r>
            <a:endParaRPr kumimoji="1" lang="en-US" altLang="zh-CN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32203" y="3843504"/>
            <a:ext cx="2012315" cy="110744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5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额定转矩</a:t>
            </a:r>
            <a:r>
              <a:rPr kumimoji="1"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 N.m 130</a:t>
            </a:r>
            <a:endParaRPr kumimoji="1" lang="en-US" altLang="zh-CN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失速转矩</a:t>
            </a:r>
            <a:r>
              <a:rPr kumimoji="1"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 N.m 220</a:t>
            </a:r>
            <a:endParaRPr kumimoji="1" lang="en-US" altLang="zh-CN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空载转速</a:t>
            </a:r>
            <a:r>
              <a:rPr kumimoji="1"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 r-min ≥ 560</a:t>
            </a:r>
            <a:endParaRPr kumimoji="1" lang="en-US" altLang="zh-CN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>
            <p:custDataLst>
              <p:tags r:id="rId8"/>
            </p:custDataLst>
          </p:nvPr>
        </p:nvGrpSpPr>
        <p:grpSpPr>
          <a:xfrm>
            <a:off x="2719080" y="3999336"/>
            <a:ext cx="3680083" cy="1884573"/>
            <a:chOff x="1047907" y="3811318"/>
            <a:chExt cx="3673475" cy="1881188"/>
          </a:xfrm>
        </p:grpSpPr>
        <p:grpSp>
          <p:nvGrpSpPr>
            <p:cNvPr id="6" name="Group 5"/>
            <p:cNvGrpSpPr/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630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>
            <p:custDataLst>
              <p:tags r:id="rId12"/>
            </p:custDataLst>
          </p:nvPr>
        </p:nvGrpSpPr>
        <p:grpSpPr>
          <a:xfrm>
            <a:off x="3331371" y="2975152"/>
            <a:ext cx="2488907" cy="1544235"/>
            <a:chOff x="1659095" y="2788969"/>
            <a:chExt cx="2484437" cy="1541462"/>
          </a:xfrm>
        </p:grpSpPr>
        <p:grpSp>
          <p:nvGrpSpPr>
            <p:cNvPr id="11" name="Group 8"/>
            <p:cNvGrpSpPr/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630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>
            <p:custDataLst>
              <p:tags r:id="rId16"/>
            </p:custDataLst>
          </p:nvPr>
        </p:nvSpPr>
        <p:spPr bwMode="auto">
          <a:xfrm>
            <a:off x="3859363" y="1820546"/>
            <a:ext cx="1432911" cy="1469491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algn="just" defTabSz="916305">
              <a:lnSpc>
                <a:spcPct val="120000"/>
              </a:lnSpc>
              <a:defRPr/>
            </a:pPr>
            <a:endParaRPr lang="zh-CN" altLang="en-US" sz="780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4390043" y="3813718"/>
            <a:ext cx="459466" cy="443672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7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>
            <p:custDataLst>
              <p:tags r:id="rId18"/>
            </p:custDataLst>
          </p:nvPr>
        </p:nvSpPr>
        <p:spPr bwMode="auto">
          <a:xfrm>
            <a:off x="4337420" y="2553902"/>
            <a:ext cx="480416" cy="48092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78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>
            <p:custDataLst>
              <p:tags r:id="rId19"/>
            </p:custDataLst>
          </p:nvPr>
        </p:nvGrpSpPr>
        <p:grpSpPr>
          <a:xfrm>
            <a:off x="4360470" y="5174136"/>
            <a:ext cx="452288" cy="443672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/>
            <p:nvPr>
              <p:custDataLst>
                <p:tags r:id="rId22"/>
              </p:custDataLst>
            </p:nvPr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/>
            <p:nvPr>
              <p:custDataLst>
                <p:tags r:id="rId23"/>
              </p:custDataLst>
            </p:nvPr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23"/>
          <p:cNvSpPr txBox="1"/>
          <p:nvPr/>
        </p:nvSpPr>
        <p:spPr>
          <a:xfrm>
            <a:off x="3909060" y="591820"/>
            <a:ext cx="44913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MQT130</a:t>
            </a: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气动锚杆钻机参数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32" grpId="0" bldLvl="0" animBg="1"/>
      <p:bldP spid="15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4514" y="2980162"/>
            <a:ext cx="4956699" cy="1348764"/>
            <a:chOff x="-939773" y="2734405"/>
            <a:chExt cx="5411981" cy="1472650"/>
          </a:xfrm>
        </p:grpSpPr>
        <p:grpSp>
          <p:nvGrpSpPr>
            <p:cNvPr id="15" name="Group 14"/>
            <p:cNvGrpSpPr/>
            <p:nvPr/>
          </p:nvGrpSpPr>
          <p:grpSpPr>
            <a:xfrm>
              <a:off x="-939773" y="2734405"/>
              <a:ext cx="5411981" cy="1472650"/>
              <a:chOff x="-939773" y="2903219"/>
              <a:chExt cx="5411981" cy="14726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-939773" y="2903219"/>
                <a:ext cx="4653644" cy="147265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999558" y="2903219"/>
                <a:ext cx="1472650" cy="14726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3127350" y="28621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17"/>
            <p:cNvSpPr/>
            <p:nvPr/>
          </p:nvSpPr>
          <p:spPr bwMode="auto">
            <a:xfrm>
              <a:off x="3456664" y="3238832"/>
              <a:ext cx="561856" cy="463795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550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586177" y="3193387"/>
              <a:ext cx="3583108" cy="435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zh-CN" sz="20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MQT130</a:t>
              </a:r>
              <a:r>
                <a:rPr lang="zh-CN" altLang="en-US" sz="20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气动锚杆钻机用途</a:t>
              </a:r>
              <a:endParaRPr lang="zh-CN" alt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>
            <p:custDataLst>
              <p:tags r:id="rId1"/>
            </p:custDataLst>
          </p:nvPr>
        </p:nvGrpSpPr>
        <p:grpSpPr>
          <a:xfrm>
            <a:off x="488634" y="1145184"/>
            <a:ext cx="10575290" cy="5018726"/>
            <a:chOff x="0" y="730879"/>
            <a:chExt cx="11546651" cy="5479705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730879"/>
              <a:ext cx="11546651" cy="5479705"/>
              <a:chOff x="-4093176" y="-217744"/>
              <a:chExt cx="15368591" cy="7293488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-4093176" y="-217744"/>
                <a:ext cx="7293488" cy="7293488"/>
              </a:xfrm>
              <a:prstGeom prst="blockArc">
                <a:avLst>
                  <a:gd name="adj1" fmla="val 18900000"/>
                  <a:gd name="adj2" fmla="val 2700000"/>
                  <a:gd name="adj3" fmla="val 296"/>
                </a:avLst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"/>
              <p:cNvSpPr/>
              <p:nvPr>
                <p:custDataLst>
                  <p:tags r:id="rId2"/>
                </p:custDataLst>
              </p:nvPr>
            </p:nvSpPr>
            <p:spPr>
              <a:xfrm>
                <a:off x="3974089" y="1280910"/>
                <a:ext cx="7301326" cy="4710980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650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7"/>
              <p:cNvSpPr/>
              <p:nvPr>
                <p:custDataLst>
                  <p:tags r:id="rId3"/>
                </p:custDataLst>
              </p:nvPr>
            </p:nvSpPr>
            <p:spPr>
              <a:xfrm>
                <a:off x="2106777" y="1126066"/>
                <a:ext cx="1354666" cy="1354666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9"/>
              <p:cNvSpPr/>
              <p:nvPr>
                <p:custDataLst>
                  <p:tags r:id="rId4"/>
                </p:custDataLst>
              </p:nvPr>
            </p:nvSpPr>
            <p:spPr>
              <a:xfrm>
                <a:off x="2500714" y="2751666"/>
                <a:ext cx="1354666" cy="1354666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11"/>
              <p:cNvSpPr/>
              <p:nvPr>
                <p:custDataLst>
                  <p:tags r:id="rId5"/>
                </p:custDataLst>
              </p:nvPr>
            </p:nvSpPr>
            <p:spPr>
              <a:xfrm>
                <a:off x="2106777" y="4377266"/>
                <a:ext cx="1354666" cy="1354666"/>
              </a:xfrm>
              <a:prstGeom prst="ellips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>
              <p:custDataLst>
                <p:tags r:id="rId6"/>
              </p:custDataLst>
            </p:nvPr>
          </p:nvSpPr>
          <p:spPr>
            <a:xfrm>
              <a:off x="4911576" y="2036133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GB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>
              <p:custDataLst>
                <p:tags r:id="rId7"/>
              </p:custDataLst>
            </p:nvPr>
          </p:nvSpPr>
          <p:spPr>
            <a:xfrm>
              <a:off x="5221217" y="3261651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GB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>
              <p:custDataLst>
                <p:tags r:id="rId8"/>
              </p:custDataLst>
            </p:nvPr>
          </p:nvSpPr>
          <p:spPr>
            <a:xfrm>
              <a:off x="4925247" y="4478807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GB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>
              <p:custDataLst>
                <p:tags r:id="rId9"/>
              </p:custDataLst>
            </p:nvPr>
          </p:nvSpPr>
          <p:spPr>
            <a:xfrm>
              <a:off x="6329372" y="2250649"/>
              <a:ext cx="4982240" cy="2922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MQT-130/2.0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型气动锚杆钻机主要用于煤矿岩石硬度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≤f10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的煤巷、岩巷锚杆、锚索支护钻孔，并可搅拌和安装树脂类锚杆、锚索，对于带阻尼螺母的锚杆，山东矿安机电有限公司，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MQT-130/2.0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型气动锚杆钻机可在搅拌时直接上紧螺母，实现锚杆搅拌、安装一次完成，并满足初锚预紧力的要求。</a:t>
              </a:r>
              <a:endPara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717407" y="1816125"/>
            <a:ext cx="1064771" cy="1558656"/>
            <a:chOff x="5948797" y="2324705"/>
            <a:chExt cx="1064902" cy="1558848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3" name="圆角矩形 2"/>
            <p:cNvSpPr/>
            <p:nvPr/>
          </p:nvSpPr>
          <p:spPr>
            <a:xfrm rot="2700000">
              <a:off x="5948797" y="2324705"/>
              <a:ext cx="1064902" cy="1064902"/>
            </a:xfrm>
            <a:prstGeom prst="roundRect">
              <a:avLst/>
            </a:prstGeom>
            <a:solidFill>
              <a:schemeClr val="accent1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948797" y="2818651"/>
              <a:ext cx="1064902" cy="1064902"/>
              <a:chOff x="5709096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圆角矩形 47"/>
              <p:cNvSpPr/>
              <p:nvPr/>
            </p:nvSpPr>
            <p:spPr>
              <a:xfrm rot="2700000">
                <a:off x="570909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圆角矩形 44"/>
              <p:cNvSpPr/>
              <p:nvPr/>
            </p:nvSpPr>
            <p:spPr>
              <a:xfrm rot="2700000">
                <a:off x="570909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989910" y="2310011"/>
            <a:ext cx="1064771" cy="1480138"/>
            <a:chOff x="4221087" y="2818651"/>
            <a:chExt cx="1064902" cy="1480321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4" name="圆角矩形 3"/>
            <p:cNvSpPr/>
            <p:nvPr/>
          </p:nvSpPr>
          <p:spPr>
            <a:xfrm rot="2700000">
              <a:off x="4221087" y="3234070"/>
              <a:ext cx="1064902" cy="1064902"/>
            </a:xfrm>
            <a:prstGeom prst="roundRect">
              <a:avLst/>
            </a:prstGeom>
            <a:solidFill>
              <a:schemeClr val="accent2"/>
            </a:solidFill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221087" y="2818651"/>
              <a:ext cx="1064902" cy="1064902"/>
              <a:chOff x="4070881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圆角矩形 56"/>
              <p:cNvSpPr/>
              <p:nvPr/>
            </p:nvSpPr>
            <p:spPr>
              <a:xfrm rot="2700000">
                <a:off x="407088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圆角矩形 61"/>
              <p:cNvSpPr/>
              <p:nvPr/>
            </p:nvSpPr>
            <p:spPr>
              <a:xfrm rot="2700000">
                <a:off x="407088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444905" y="2310012"/>
            <a:ext cx="1064771" cy="1480137"/>
            <a:chOff x="7676508" y="2818651"/>
            <a:chExt cx="1064902" cy="1480320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5" name="圆角矩形 4"/>
            <p:cNvSpPr/>
            <p:nvPr/>
          </p:nvSpPr>
          <p:spPr>
            <a:xfrm rot="2700000">
              <a:off x="7676508" y="3234069"/>
              <a:ext cx="1064902" cy="1064902"/>
            </a:xfrm>
            <a:prstGeom prst="roundRect">
              <a:avLst/>
            </a:prstGeom>
            <a:solidFill>
              <a:schemeClr val="accent2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676508" y="2818651"/>
              <a:ext cx="1064902" cy="1064902"/>
              <a:chOff x="7347311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圆角矩形 59"/>
              <p:cNvSpPr/>
              <p:nvPr/>
            </p:nvSpPr>
            <p:spPr>
              <a:xfrm rot="2700000">
                <a:off x="734731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 rot="2700000">
                <a:off x="734731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3262414" y="1816130"/>
            <a:ext cx="1064771" cy="1558653"/>
            <a:chOff x="2493377" y="2324708"/>
            <a:chExt cx="1064902" cy="1558845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2" name="圆角矩形 1"/>
            <p:cNvSpPr/>
            <p:nvPr/>
          </p:nvSpPr>
          <p:spPr>
            <a:xfrm rot="2700000">
              <a:off x="2493377" y="2324708"/>
              <a:ext cx="1064902" cy="1064902"/>
            </a:xfrm>
            <a:prstGeom prst="roundRect">
              <a:avLst/>
            </a:prstGeom>
            <a:solidFill>
              <a:schemeClr val="accent1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493377" y="2818651"/>
              <a:ext cx="1064902" cy="1064902"/>
              <a:chOff x="2432666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圆角矩形 53"/>
              <p:cNvSpPr/>
              <p:nvPr/>
            </p:nvSpPr>
            <p:spPr>
              <a:xfrm rot="2700000">
                <a:off x="243266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 rot="2700000">
                <a:off x="243266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3" name="矩形 259"/>
          <p:cNvSpPr>
            <a:spLocks noChangeArrowheads="1"/>
          </p:cNvSpPr>
          <p:nvPr/>
        </p:nvSpPr>
        <p:spPr bwMode="auto">
          <a:xfrm>
            <a:off x="2708367" y="4048373"/>
            <a:ext cx="7537432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spc="600" dirty="0" smtClean="0">
                <a:solidFill>
                  <a:schemeClr val="accent1"/>
                </a:solidFill>
                <a:cs typeface="Arial" panose="020B0604020202020204" pitchFamily="34" charset="0"/>
              </a:rPr>
              <a:t>感谢观赏 批评指导</a:t>
            </a:r>
            <a:endParaRPr lang="zh-CN" altLang="en-US" sz="6000" spc="6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76" name="MH_Others_1"/>
          <p:cNvSpPr txBox="1"/>
          <p:nvPr>
            <p:custDataLst>
              <p:tags r:id="rId1"/>
            </p:custDataLst>
          </p:nvPr>
        </p:nvSpPr>
        <p:spPr>
          <a:xfrm rot="16200000">
            <a:off x="3172876" y="2236479"/>
            <a:ext cx="1231106" cy="101526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MH_Others_1"/>
          <p:cNvSpPr txBox="1"/>
          <p:nvPr>
            <p:custDataLst>
              <p:tags r:id="rId2"/>
            </p:custDataLst>
          </p:nvPr>
        </p:nvSpPr>
        <p:spPr>
          <a:xfrm rot="16200000">
            <a:off x="4927785" y="2236479"/>
            <a:ext cx="1231106" cy="101526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MH_Others_1"/>
          <p:cNvSpPr txBox="1"/>
          <p:nvPr>
            <p:custDataLst>
              <p:tags r:id="rId3"/>
            </p:custDataLst>
          </p:nvPr>
        </p:nvSpPr>
        <p:spPr>
          <a:xfrm rot="16200000">
            <a:off x="6645986" y="2236479"/>
            <a:ext cx="1230630" cy="101526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MH_Others_1"/>
          <p:cNvSpPr txBox="1"/>
          <p:nvPr>
            <p:custDataLst>
              <p:tags r:id="rId4"/>
            </p:custDataLst>
          </p:nvPr>
        </p:nvSpPr>
        <p:spPr>
          <a:xfrm rot="16200000">
            <a:off x="8391659" y="2236479"/>
            <a:ext cx="1230630" cy="101526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400"/>
                            </p:stCondLst>
                            <p:childTnLst>
                              <p:par>
                                <p:cTn id="5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76" grpId="0"/>
      <p:bldP spid="77" grpId="0"/>
      <p:bldP spid="78" grpId="0"/>
      <p:bldP spid="79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  <p:tag name="KSO_WM_DIAGRAM_VIRTUALLY_FRAME" val="{&quot;height&quot;:336.25,&quot;left&quot;:473.70196850393705,&quot;top&quot;:122.3,&quot;width&quot;:342.948031496063}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  <p:tag name="KSO_WM_DIAGRAM_VIRTUALLY_FRAME" val="{&quot;height&quot;:336.25,&quot;left&quot;:473.70196850393705,&quot;top&quot;:122.3,&quot;width&quot;:342.948031496063}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  <p:tag name="KSO_WM_DIAGRAM_VIRTUALLY_FRAME" val="{&quot;height&quot;:336.25,&quot;left&quot;:473.70196850393705,&quot;top&quot;:122.3,&quot;width&quot;:342.948031496063}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  <p:tag name="KSO_WM_DIAGRAM_VIRTUALLY_FRAME" val="{&quot;height&quot;:336.25,&quot;left&quot;:473.70196850393705,&quot;top&quot;:122.3,&quot;width&quot;:342.948031496063}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  <p:tag name="KSO_WM_DIAGRAM_VIRTUALLY_FRAME" val="{&quot;height&quot;:336.25,&quot;left&quot;:473.70196850393705,&quot;top&quot;:122.3,&quot;width&quot;:342.948031496063}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  <p:tag name="KSO_WM_DIAGRAM_VIRTUALLY_FRAME" val="{&quot;height&quot;:336.25,&quot;left&quot;:473.70196850393705,&quot;top&quot;:122.3,&quot;width&quot;:342.948031496063}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  <p:tag name="KSO_WM_DIAGRAM_VIRTUALLY_FRAME" val="{&quot;height&quot;:336.25,&quot;left&quot;:473.70196850393705,&quot;top&quot;:122.3,&quot;width&quot;:342.948031496063}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  <p:tag name="KSO_WM_DIAGRAM_VIRTUALLY_FRAME" val="{&quot;height&quot;:336.25,&quot;left&quot;:473.70196850393705,&quot;top&quot;:122.3,&quot;width&quot;:342.948031496063}"/>
</p:tagLst>
</file>

<file path=ppt/tags/tag13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5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16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17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18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19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0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1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2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3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4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5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6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7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8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9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0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1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2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3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4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5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6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7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8.xml><?xml version="1.0" encoding="utf-8"?>
<p:tagLst xmlns:p="http://schemas.openxmlformats.org/presentationml/2006/main">
  <p:tag name="KSO_WM_DIAGRAM_VIRTUALLY_FRAME" val="{&quot;height&quot;:395.17527559055117,&quot;left&quot;:38.475118110236146,&quot;top&quot;:90.17196850393701,&quot;width&quot;:832.7000333179918}"/>
</p:tagLst>
</file>

<file path=ppt/tags/tag39.xml><?xml version="1.0" encoding="utf-8"?>
<p:tagLst xmlns:p="http://schemas.openxmlformats.org/presentationml/2006/main">
  <p:tag name="KSO_WM_DIAGRAM_VIRTUALLY_FRAME" val="{&quot;height&quot;:395.17527559055117,&quot;left&quot;:38.475118110236146,&quot;top&quot;:90.17196850393701,&quot;width&quot;:832.7000333179918}"/>
</p:tagLst>
</file>

<file path=ppt/tags/tag40.xml><?xml version="1.0" encoding="utf-8"?>
<p:tagLst xmlns:p="http://schemas.openxmlformats.org/presentationml/2006/main">
  <p:tag name="KSO_WM_DIAGRAM_VIRTUALLY_FRAME" val="{&quot;height&quot;:395.17527559055117,&quot;left&quot;:38.475118110236146,&quot;top&quot;:90.17196850393701,&quot;width&quot;:832.7000333179918}"/>
</p:tagLst>
</file>

<file path=ppt/tags/tag41.xml><?xml version="1.0" encoding="utf-8"?>
<p:tagLst xmlns:p="http://schemas.openxmlformats.org/presentationml/2006/main">
  <p:tag name="KSO_WM_DIAGRAM_VIRTUALLY_FRAME" val="{&quot;height&quot;:395.17527559055117,&quot;left&quot;:38.475118110236146,&quot;top&quot;:90.17196850393701,&quot;width&quot;:832.7000333179918}"/>
</p:tagLst>
</file>

<file path=ppt/tags/tag42.xml><?xml version="1.0" encoding="utf-8"?>
<p:tagLst xmlns:p="http://schemas.openxmlformats.org/presentationml/2006/main">
  <p:tag name="KSO_WM_DIAGRAM_VIRTUALLY_FRAME" val="{&quot;height&quot;:395.17527559055117,&quot;left&quot;:38.475118110236146,&quot;top&quot;:90.17196850393701,&quot;width&quot;:832.7000333179918}"/>
</p:tagLst>
</file>

<file path=ppt/tags/tag43.xml><?xml version="1.0" encoding="utf-8"?>
<p:tagLst xmlns:p="http://schemas.openxmlformats.org/presentationml/2006/main">
  <p:tag name="KSO_WM_DIAGRAM_VIRTUALLY_FRAME" val="{&quot;height&quot;:395.17527559055117,&quot;left&quot;:38.475118110236146,&quot;top&quot;:90.17196850393701,&quot;width&quot;:832.7000333179918}"/>
</p:tagLst>
</file>

<file path=ppt/tags/tag44.xml><?xml version="1.0" encoding="utf-8"?>
<p:tagLst xmlns:p="http://schemas.openxmlformats.org/presentationml/2006/main">
  <p:tag name="KSO_WM_DIAGRAM_VIRTUALLY_FRAME" val="{&quot;height&quot;:395.17527559055117,&quot;left&quot;:38.475118110236146,&quot;top&quot;:90.17196850393701,&quot;width&quot;:832.7000333179918}"/>
</p:tagLst>
</file>

<file path=ppt/tags/tag45.xml><?xml version="1.0" encoding="utf-8"?>
<p:tagLst xmlns:p="http://schemas.openxmlformats.org/presentationml/2006/main">
  <p:tag name="KSO_WM_DIAGRAM_VIRTUALLY_FRAME" val="{&quot;height&quot;:395.17527559055117,&quot;left&quot;:38.475118110236146,&quot;top&quot;:90.17196850393701,&quot;width&quot;:832.7000333179918}"/>
</p:tagLst>
</file>

<file path=ppt/tags/tag46.xml><?xml version="1.0" encoding="utf-8"?>
<p:tagLst xmlns:p="http://schemas.openxmlformats.org/presentationml/2006/main">
  <p:tag name="KSO_WM_DIAGRAM_VIRTUALLY_FRAME" val="{&quot;height&quot;:395.17527559055117,&quot;left&quot;:38.475118110236146,&quot;top&quot;:90.17196850393701,&quot;width&quot;:832.7000333179918}"/>
</p:tagLst>
</file>

<file path=ppt/tags/tag47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8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9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5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51.xml><?xml version="1.0" encoding="utf-8"?>
<p:tagLst xmlns:p="http://schemas.openxmlformats.org/presentationml/2006/main">
  <p:tag name="ISPRING_ULTRA_SCORM_COURSE_ID" val="0CE2DECD-6FBE-4688-993F-2463187C17F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731.pptx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461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005D5D"/>
      </a:accent1>
      <a:accent2>
        <a:srgbClr val="209075"/>
      </a:accent2>
      <a:accent3>
        <a:srgbClr val="005D5D"/>
      </a:accent3>
      <a:accent4>
        <a:srgbClr val="209075"/>
      </a:accent4>
      <a:accent5>
        <a:srgbClr val="005D5D"/>
      </a:accent5>
      <a:accent6>
        <a:srgbClr val="209075"/>
      </a:accent6>
      <a:hlink>
        <a:srgbClr val="005D5D"/>
      </a:hlink>
      <a:folHlink>
        <a:srgbClr val="20907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776</Words>
  <Application>WPS 演示</Application>
  <PresentationFormat>自定义</PresentationFormat>
  <Paragraphs>87</Paragraphs>
  <Slides>10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Calibri</vt:lpstr>
      <vt:lpstr>Calibri</vt:lpstr>
      <vt:lpstr>微软雅黑</vt:lpstr>
      <vt:lpstr>方正正大黑简体</vt:lpstr>
      <vt:lpstr>Times New Roman</vt:lpstr>
      <vt:lpstr>Impact</vt:lpstr>
      <vt:lpstr>方正隶书_GBK</vt:lpstr>
      <vt:lpstr>Arial Unicode MS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述职报告</dc:title>
  <dc:creator/>
  <cp:keywords>www.1ppt.com</cp:keywords>
  <cp:lastModifiedBy>Administrator</cp:lastModifiedBy>
  <cp:revision>7</cp:revision>
  <dcterms:created xsi:type="dcterms:W3CDTF">2016-10-17T14:00:00Z</dcterms:created>
  <dcterms:modified xsi:type="dcterms:W3CDTF">2024-12-14T08:03:15Z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512FC4BDF19A45A7B535541E4F245CB0_13</vt:lpwstr>
  </property>
  <property fmtid="{D5CDD505-2E9C-101B-9397-08002B2CF9AE}" pid="3" name="KSOProductBuildVer">
    <vt:lpwstr>2052-12.1.0.19302</vt:lpwstr>
  </property>
</Properties>
</file>