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983" r:id="rId1"/>
    <p:sldMasterId id="2147498020" r:id="rId2"/>
  </p:sldMasterIdLst>
  <p:notesMasterIdLst>
    <p:notesMasterId r:id="rId3"/>
  </p:notesMasterIdLst>
  <p:sldIdLst>
    <p:sldId id="6964" r:id="rId4"/>
    <p:sldId id="6967" r:id="rId5"/>
    <p:sldId id="6970" r:id="rId6"/>
    <p:sldId id="6973" r:id="rId7"/>
    <p:sldId id="6979" r:id="rId9"/>
    <p:sldId id="6982" r:id="rId10"/>
    <p:sldId id="6985" r:id="rId11"/>
    <p:sldId id="6988" r:id="rId12"/>
    <p:sldId id="6991" r:id="rId13"/>
    <p:sldId id="6997" r:id="rId15"/>
    <p:sldId id="7000" r:id="rId16"/>
    <p:sldId id="7003" r:id="rId17"/>
    <p:sldId id="7006" r:id="rId18"/>
    <p:sldId id="7009" r:id="rId19"/>
    <p:sldId id="7015" r:id="rId21"/>
    <p:sldId id="7018" r:id="rId22"/>
    <p:sldId id="7021" r:id="rId23"/>
    <p:sldId id="7024" r:id="rId24"/>
    <p:sldId id="7030" r:id="rId26"/>
    <p:sldId id="7033" r:id="rId27"/>
    <p:sldId id="7036" r:id="rId28"/>
    <p:sldId id="7039" r:id="rId29"/>
    <p:sldId id="7042" r:id="rId30"/>
    <p:sldId id="7048" r:id="rId32"/>
    <p:sldId id="7051" r:id="rId33"/>
    <p:sldId id="7054" r:id="rId34"/>
    <p:sldId id="7057" r:id="rId35"/>
    <p:sldId id="706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984" r:id="rId1"/>
    <p:sldLayoutId id="2147497985" r:id="rId2"/>
    <p:sldLayoutId id="2147497986" r:id="rId3"/>
    <p:sldLayoutId id="2147497987" r:id="rId4"/>
    <p:sldLayoutId id="2147497988" r:id="rId5"/>
    <p:sldLayoutId id="2147497989" r:id="rId6"/>
    <p:sldLayoutId id="2147497990" r:id="rId7"/>
    <p:sldLayoutId id="2147497991" r:id="rId8"/>
    <p:sldLayoutId id="2147497992" r:id="rId9"/>
    <p:sldLayoutId id="2147497993" r:id="rId10"/>
    <p:sldLayoutId id="21474979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021" r:id="rId1"/>
    <p:sldLayoutId id="2147498022" r:id="rId2"/>
    <p:sldLayoutId id="2147498023" r:id="rId3"/>
    <p:sldLayoutId id="2147498024" r:id="rId4"/>
    <p:sldLayoutId id="2147498025" r:id="rId5"/>
    <p:sldLayoutId id="2147498026" r:id="rId6"/>
    <p:sldLayoutId id="2147498027" r:id="rId7"/>
    <p:sldLayoutId id="2147498028" r:id="rId8"/>
    <p:sldLayoutId id="2147498029" r:id="rId9"/>
    <p:sldLayoutId id="2147498030" r:id="rId10"/>
    <p:sldLayoutId id="21474980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tags" Target="../tags/tag143.xml"/><Relationship Id="rId18" Type="http://schemas.openxmlformats.org/officeDocument/2006/relationships/tags" Target="../tags/tag144.xml"/><Relationship Id="rId19" Type="http://schemas.openxmlformats.org/officeDocument/2006/relationships/tags" Target="../tags/tag145.xml"/><Relationship Id="rId20" Type="http://schemas.openxmlformats.org/officeDocument/2006/relationships/tags" Target="../tags/tag146.xml"/><Relationship Id="rId21" Type="http://schemas.openxmlformats.org/officeDocument/2006/relationships/tags" Target="../tags/tag147.xml"/><Relationship Id="rId22" Type="http://schemas.openxmlformats.org/officeDocument/2006/relationships/tags" Target="../tags/tag148.xml"/><Relationship Id="rId23" Type="http://schemas.openxmlformats.org/officeDocument/2006/relationships/tags" Target="../tags/tag149.xml"/><Relationship Id="rId24" Type="http://schemas.openxmlformats.org/officeDocument/2006/relationships/tags" Target="../tags/tag150.xml"/><Relationship Id="rId25" Type="http://schemas.openxmlformats.org/officeDocument/2006/relationships/tags" Target="../tags/tag151.xml"/><Relationship Id="rId26" Type="http://schemas.openxmlformats.org/officeDocument/2006/relationships/tags" Target="../tags/tag152.xml"/><Relationship Id="rId27" Type="http://schemas.openxmlformats.org/officeDocument/2006/relationships/tags" Target="../tags/tag153.xml"/><Relationship Id="rId28" Type="http://schemas.openxmlformats.org/officeDocument/2006/relationships/tags" Target="../tags/tag154.xml"/><Relationship Id="rId29" Type="http://schemas.openxmlformats.org/officeDocument/2006/relationships/tags" Target="../tags/tag155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ags" Target="../tags/tag213.xml"/><Relationship Id="rId24" Type="http://schemas.openxmlformats.org/officeDocument/2006/relationships/tags" Target="../tags/tag214.xml"/><Relationship Id="rId25" Type="http://schemas.openxmlformats.org/officeDocument/2006/relationships/tags" Target="../tags/tag215.xml"/><Relationship Id="rId26" Type="http://schemas.openxmlformats.org/officeDocument/2006/relationships/tags" Target="../tags/tag216.xml"/><Relationship Id="rId27" Type="http://schemas.openxmlformats.org/officeDocument/2006/relationships/tags" Target="../tags/tag217.xml"/><Relationship Id="rId28" Type="http://schemas.openxmlformats.org/officeDocument/2006/relationships/tags" Target="../tags/tag218.xml"/><Relationship Id="rId29" Type="http://schemas.openxmlformats.org/officeDocument/2006/relationships/tags" Target="../tags/tag219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tags" Target="../tags/tag269.xml"/><Relationship Id="rId22" Type="http://schemas.openxmlformats.org/officeDocument/2006/relationships/tags" Target="../tags/tag270.xml"/><Relationship Id="rId23" Type="http://schemas.openxmlformats.org/officeDocument/2006/relationships/tags" Target="../tags/tag271.xml"/><Relationship Id="rId24" Type="http://schemas.openxmlformats.org/officeDocument/2006/relationships/tags" Target="../tags/tag272.xml"/><Relationship Id="rId25" Type="http://schemas.openxmlformats.org/officeDocument/2006/relationships/tags" Target="../tags/tag273.xml"/><Relationship Id="rId26" Type="http://schemas.openxmlformats.org/officeDocument/2006/relationships/tags" Target="../tags/tag274.xml"/><Relationship Id="rId27" Type="http://schemas.openxmlformats.org/officeDocument/2006/relationships/tags" Target="../tags/tag275.xml"/><Relationship Id="rId28" Type="http://schemas.openxmlformats.org/officeDocument/2006/relationships/tags" Target="../tags/tag276.xml"/><Relationship Id="rId29" Type="http://schemas.openxmlformats.org/officeDocument/2006/relationships/tags" Target="../tags/tag277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tags" Target="../tags/tag338.xml"/><Relationship Id="rId22" Type="http://schemas.openxmlformats.org/officeDocument/2006/relationships/tags" Target="../tags/tag339.xml"/><Relationship Id="rId23" Type="http://schemas.openxmlformats.org/officeDocument/2006/relationships/tags" Target="../tags/tag340.xml"/><Relationship Id="rId24" Type="http://schemas.openxmlformats.org/officeDocument/2006/relationships/tags" Target="../tags/tag341.xml"/><Relationship Id="rId25" Type="http://schemas.openxmlformats.org/officeDocument/2006/relationships/tags" Target="../tags/tag342.xml"/><Relationship Id="rId26" Type="http://schemas.openxmlformats.org/officeDocument/2006/relationships/tags" Target="../tags/tag343.xml"/><Relationship Id="rId27" Type="http://schemas.openxmlformats.org/officeDocument/2006/relationships/tags" Target="../tags/tag344.xml"/><Relationship Id="rId28" Type="http://schemas.openxmlformats.org/officeDocument/2006/relationships/tags" Target="../tags/tag345.xml"/><Relationship Id="rId29" Type="http://schemas.openxmlformats.org/officeDocument/2006/relationships/tags" Target="../tags/tag346.xml"/><Relationship Id="rId30" Type="http://schemas.openxmlformats.org/officeDocument/2006/relationships/tags" Target="../tags/tag347.xml"/><Relationship Id="rId3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tags" Target="../tags/tag409.xml"/><Relationship Id="rId14" Type="http://schemas.openxmlformats.org/officeDocument/2006/relationships/tags" Target="../tags/tag410.xml"/><Relationship Id="rId15" Type="http://schemas.openxmlformats.org/officeDocument/2006/relationships/tags" Target="../tags/tag411.xml"/><Relationship Id="rId16" Type="http://schemas.openxmlformats.org/officeDocument/2006/relationships/tags" Target="../tags/tag412.xml"/><Relationship Id="rId17" Type="http://schemas.openxmlformats.org/officeDocument/2006/relationships/tags" Target="../tags/tag413.xml"/><Relationship Id="rId18" Type="http://schemas.openxmlformats.org/officeDocument/2006/relationships/tags" Target="../tags/tag414.xml"/><Relationship Id="rId19" Type="http://schemas.openxmlformats.org/officeDocument/2006/relationships/tags" Target="../tags/tag415.xml"/><Relationship Id="rId20" Type="http://schemas.openxmlformats.org/officeDocument/2006/relationships/tags" Target="../tags/tag416.xml"/><Relationship Id="rId21" Type="http://schemas.openxmlformats.org/officeDocument/2006/relationships/tags" Target="../tags/tag417.xml"/><Relationship Id="rId22" Type="http://schemas.openxmlformats.org/officeDocument/2006/relationships/tags" Target="../tags/tag418.xml"/><Relationship Id="rId23" Type="http://schemas.openxmlformats.org/officeDocument/2006/relationships/tags" Target="../tags/tag419.xml"/><Relationship Id="rId24" Type="http://schemas.openxmlformats.org/officeDocument/2006/relationships/tags" Target="../tags/tag420.xml"/><Relationship Id="rId25" Type="http://schemas.openxmlformats.org/officeDocument/2006/relationships/tags" Target="../tags/tag421.xml"/><Relationship Id="rId26" Type="http://schemas.openxmlformats.org/officeDocument/2006/relationships/tags" Target="../tags/tag422.xml"/><Relationship Id="rId27" Type="http://schemas.openxmlformats.org/officeDocument/2006/relationships/tags" Target="../tags/tag423.xml"/><Relationship Id="rId28" Type="http://schemas.openxmlformats.org/officeDocument/2006/relationships/tags" Target="../tags/tag424.xml"/><Relationship Id="rId29" Type="http://schemas.openxmlformats.org/officeDocument/2006/relationships/tags" Target="../tags/tag425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tags" Target="../tags/tag443.xml"/><Relationship Id="rId7" Type="http://schemas.openxmlformats.org/officeDocument/2006/relationships/tags" Target="../tags/tag444.xml"/><Relationship Id="rId8" Type="http://schemas.openxmlformats.org/officeDocument/2006/relationships/tags" Target="../tags/tag445.xml"/><Relationship Id="rId9" Type="http://schemas.openxmlformats.org/officeDocument/2006/relationships/tags" Target="../tags/tag446.xml"/><Relationship Id="rId10" Type="http://schemas.openxmlformats.org/officeDocument/2006/relationships/tags" Target="../tags/tag447.xml"/><Relationship Id="rId11" Type="http://schemas.openxmlformats.org/officeDocument/2006/relationships/tags" Target="../tags/tag448.xml"/><Relationship Id="rId12" Type="http://schemas.openxmlformats.org/officeDocument/2006/relationships/tags" Target="../tags/tag44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培训与员工发展计划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培训计划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员工发展计划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培训与发展的结合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实施策略与措施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培训计划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新员工培训</a:t>
            </a:r>
            <a:endParaRPr altLang="en-US" lang="zh-CN"/>
          </a:p>
        </p:txBody>
      </p:sp>
      <p:sp>
        <p:nvSpPr>
          <p:cNvPr id="10489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培训目标：帮助新员工快速适应公司文化和工作流程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培训内容：公司介绍、产品知识、工作技能等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培训方式：线上培训、线下实践相结合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培训效果评估：通过考试、反馈等方式对培训效果进行评估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在职员工培训</a:t>
            </a:r>
            <a:endParaRPr altLang="en-US" lang="zh-CN"/>
          </a:p>
        </p:txBody>
      </p:sp>
      <p:sp>
        <p:nvSpPr>
          <p:cNvPr id="104903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培训目标：提高员工技能和素质，促进个人和组织的发展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培训内容：针对不同岗位和层级，设计相应的培训课程和活动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培训方式：采用线上和线下相结合的方式，包括课堂讲授、案例分析、实践操作等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培训效果评估：通过考试、问卷调查等方式对培训效果进行评估和反馈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领导力培训</a:t>
            </a:r>
            <a:endParaRPr altLang="en-US" lang="zh-CN"/>
          </a:p>
        </p:txBody>
      </p:sp>
      <p:sp>
        <p:nvSpPr>
          <p:cNvPr id="10490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培训目标：提升领导力，促进团队发展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培训效果评估：通过问卷调查、反馈意见等方式进行评估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培训方式：线上课程、线下讲座、实践项目等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培训内容：领导力理论、实践技巧、团队管理、沟通技巧等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技能提升培训</a:t>
            </a:r>
            <a:endParaRPr altLang="en-US" lang="zh-CN"/>
          </a:p>
        </p:txBody>
      </p:sp>
      <p:sp>
        <p:nvSpPr>
          <p:cNvPr id="10491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培训方式：线上+线下，理论+实践，多种形式结合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培训效果评估：通过考试、考核等方式，对员工的学习成果进行评估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培训目标：提高员工的专业技能和综合素质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培训内容：针对不同岗位和层级，设计相应的培训课程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员工发展计划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职业发展规划</a:t>
            </a:r>
            <a:endParaRPr altLang="en-US" lang="zh-CN"/>
          </a:p>
        </p:txBody>
      </p:sp>
      <p:sp>
        <p:nvSpPr>
          <p:cNvPr id="10492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员工发展计划的重要性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员工职业发展规划的实施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员工职业发展规划的评估与调整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员工职业发展规划的制定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晋升通道设计</a:t>
            </a:r>
            <a:endParaRPr altLang="en-US" lang="zh-CN"/>
          </a:p>
        </p:txBody>
      </p:sp>
      <p:sp>
        <p:nvSpPr>
          <p:cNvPr id="10493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晋升通道的种类：管理通道、技术通道、市场通道等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晋升通道的调整：根据市场变化、公司战略调整等因素进行调整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晋升通道的评估：根据员工的绩效、能力、市场参考等因素进行评估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晋升通道的设定：根据员工的职业规划和发展需求设定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激励机制建立</a:t>
            </a:r>
            <a:endParaRPr altLang="en-US" lang="zh-CN"/>
          </a:p>
        </p:txBody>
      </p:sp>
      <p:sp>
        <p:nvSpPr>
          <p:cNvPr id="10494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目标设定：明确员工发展目标，激发员工积极性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培训机制：提供培训机会，提高员工技能和素质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晋升机制：提供晋升机会，让员工看到发展空间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奖励机制：设立奖励制度，鼓励员工创新和进步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员工满意度提升</a:t>
            </a:r>
            <a:endParaRPr altLang="en-US" lang="zh-CN"/>
          </a:p>
        </p:txBody>
      </p:sp>
      <p:sp>
        <p:nvSpPr>
          <p:cNvPr id="10495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培训计划：提供专业培训和发展机会，提高员工技能和知识水平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员工关怀：关注员工身心健康，提供必要的支持和帮助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激励机制：建立有效的激励机制，鼓励员工积极投入工作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职业规划：帮助员工制定职业规划，明确发展目标和方向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培训与发展的结合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培训对员工发展的支持</a:t>
            </a:r>
            <a:endParaRPr altLang="en-US" lang="zh-CN"/>
          </a:p>
        </p:txBody>
      </p:sp>
      <p:sp>
        <p:nvSpPr>
          <p:cNvPr id="10496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培训促进职业发展：培训可以帮助员工了解公司的职业发展路径和晋升机会，从而制定个人职业规划。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培训提供技能和知识：通过培训课程，员工可以学习新的技能和知识，提高工作效率和绩效。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培训增强自信心：通过培训，员工可以获得更多的自信和自我肯定，从而更好地应对工作中的挑战。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培训提高员工满意度：通过培训，员工可以更好地了解公司的文化和价值观，从而提高员工满意度和忠诚度。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员工发展对培训的需求</a:t>
            </a:r>
            <a:endParaRPr altLang="en-US" lang="zh-CN"/>
          </a:p>
        </p:txBody>
      </p:sp>
      <p:sp>
        <p:nvSpPr>
          <p:cNvPr id="104971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提升技能和知识：培训可以帮助员工提升专业技能和知识，适应公司发展的需要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增强自信心和自我认知：培训可以帮助员工更好地认识自己，增强自信心，提高自我认知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拓展职业发展路径：培训可以为员工提供更多的职业发展机会，帮助员工实现个人职业目标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提高工作效率和质量：培训可以提高员工的工作效率和质量，为公司创造更多的价值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培训与发展的协同作用</a:t>
            </a:r>
            <a:endParaRPr altLang="en-US" lang="zh-CN"/>
          </a:p>
        </p:txBody>
      </p:sp>
      <p:sp>
        <p:nvSpPr>
          <p:cNvPr id="104977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培训与发展计划的持续改进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8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培训与发展计划的评估与反馈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培训与发展计划的实施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培训与发展计划的目标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实施策略与措施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制定详细的培训计划</a:t>
            </a:r>
            <a:endParaRPr altLang="en-US" lang="zh-CN"/>
          </a:p>
        </p:txBody>
      </p:sp>
      <p:sp>
        <p:nvSpPr>
          <p:cNvPr id="1049900" name="平行四边形 2"/>
          <p:cNvSpPr/>
          <p:nvPr>
            <p:custDataLst>
              <p:tags r:id="rId1"/>
            </p:custDataLst>
          </p:nvPr>
        </p:nvSpPr>
        <p:spPr>
          <a:xfrm>
            <a:off x="918275" y="1694550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02" name="平行四边形 2"/>
          <p:cNvSpPr/>
          <p:nvPr>
            <p:custDataLst>
              <p:tags r:id="rId2"/>
            </p:custDataLst>
          </p:nvPr>
        </p:nvSpPr>
        <p:spPr>
          <a:xfrm>
            <a:off x="838200" y="1734587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04" name="平行四边形 2"/>
          <p:cNvSpPr/>
          <p:nvPr>
            <p:custDataLst>
              <p:tags r:id="rId3"/>
            </p:custDataLst>
          </p:nvPr>
        </p:nvSpPr>
        <p:spPr>
          <a:xfrm>
            <a:off x="1270215" y="1536338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69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06" name="标题"/>
          <p:cNvSpPr txBox="1"/>
          <p:nvPr>
            <p:custDataLst>
              <p:tags r:id="rId4"/>
            </p:custDataLst>
          </p:nvPr>
        </p:nvSpPr>
        <p:spPr>
          <a:xfrm>
            <a:off x="1378058" y="1536338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908" name="正文"/>
          <p:cNvSpPr txBox="1"/>
          <p:nvPr>
            <p:custDataLst>
              <p:tags r:id="rId5"/>
            </p:custDataLst>
          </p:nvPr>
        </p:nvSpPr>
        <p:spPr>
          <a:xfrm>
            <a:off x="1270215" y="2078133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确定培训目标：明确培训的目的和期望结果，以便有针对性地制定计划。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平行四边形 2"/>
          <p:cNvSpPr/>
          <p:nvPr>
            <p:custDataLst>
              <p:tags r:id="rId6"/>
            </p:custDataLst>
          </p:nvPr>
        </p:nvSpPr>
        <p:spPr>
          <a:xfrm>
            <a:off x="6360763" y="1694550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12" name="平行四边形 2"/>
          <p:cNvSpPr/>
          <p:nvPr>
            <p:custDataLst>
              <p:tags r:id="rId7"/>
            </p:custDataLst>
          </p:nvPr>
        </p:nvSpPr>
        <p:spPr>
          <a:xfrm>
            <a:off x="6280688" y="1734587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4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4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14" name="平行四边形 2"/>
          <p:cNvSpPr/>
          <p:nvPr>
            <p:custDataLst>
              <p:tags r:id="rId8"/>
            </p:custDataLst>
          </p:nvPr>
        </p:nvSpPr>
        <p:spPr>
          <a:xfrm>
            <a:off x="6712703" y="1536338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69000">
                <a:schemeClr val="accent4"/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4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16" name="标题"/>
          <p:cNvSpPr txBox="1"/>
          <p:nvPr>
            <p:custDataLst>
              <p:tags r:id="rId9"/>
            </p:custDataLst>
          </p:nvPr>
        </p:nvSpPr>
        <p:spPr>
          <a:xfrm>
            <a:off x="6820546" y="1536338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918" name="正文"/>
          <p:cNvSpPr txBox="1"/>
          <p:nvPr>
            <p:custDataLst>
              <p:tags r:id="rId10"/>
            </p:custDataLst>
          </p:nvPr>
        </p:nvSpPr>
        <p:spPr>
          <a:xfrm>
            <a:off x="6712703" y="2078133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评估员工需求：了解员工的知识、技能和经验水平，确定培训内容和方式。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平行四边形 2"/>
          <p:cNvSpPr/>
          <p:nvPr>
            <p:custDataLst>
              <p:tags r:id="rId11"/>
            </p:custDataLst>
          </p:nvPr>
        </p:nvSpPr>
        <p:spPr>
          <a:xfrm>
            <a:off x="918275" y="3277314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22" name="平行四边形 2"/>
          <p:cNvSpPr/>
          <p:nvPr>
            <p:custDataLst>
              <p:tags r:id="rId12"/>
            </p:custDataLst>
          </p:nvPr>
        </p:nvSpPr>
        <p:spPr>
          <a:xfrm>
            <a:off x="838200" y="3317352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6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6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24" name="平行四边形 2"/>
          <p:cNvSpPr/>
          <p:nvPr>
            <p:custDataLst>
              <p:tags r:id="rId13"/>
            </p:custDataLst>
          </p:nvPr>
        </p:nvSpPr>
        <p:spPr>
          <a:xfrm>
            <a:off x="1270215" y="3118457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69000">
                <a:schemeClr val="accent6"/>
              </a:gs>
              <a:gs pos="100000">
                <a:schemeClr val="accent6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26" name="标题"/>
          <p:cNvSpPr txBox="1"/>
          <p:nvPr>
            <p:custDataLst>
              <p:tags r:id="rId14"/>
            </p:custDataLst>
          </p:nvPr>
        </p:nvSpPr>
        <p:spPr>
          <a:xfrm>
            <a:off x="1378058" y="3118457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928" name="正文"/>
          <p:cNvSpPr txBox="1"/>
          <p:nvPr>
            <p:custDataLst>
              <p:tags r:id="rId15"/>
            </p:custDataLst>
          </p:nvPr>
        </p:nvSpPr>
        <p:spPr>
          <a:xfrm>
            <a:off x="1270215" y="3660897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制定培训课程：根据员工需求和公司战略，设计相应的培训课程，包括课程目标、内容、时间、方式等。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平行四边形 2"/>
          <p:cNvSpPr/>
          <p:nvPr>
            <p:custDataLst>
              <p:tags r:id="rId16"/>
            </p:custDataLst>
          </p:nvPr>
        </p:nvSpPr>
        <p:spPr>
          <a:xfrm>
            <a:off x="6360763" y="3277314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32" name="平行四边形 2"/>
          <p:cNvSpPr/>
          <p:nvPr>
            <p:custDataLst>
              <p:tags r:id="rId17"/>
            </p:custDataLst>
          </p:nvPr>
        </p:nvSpPr>
        <p:spPr>
          <a:xfrm>
            <a:off x="6280688" y="3317352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34" name="平行四边形 2"/>
          <p:cNvSpPr/>
          <p:nvPr>
            <p:custDataLst>
              <p:tags r:id="rId18"/>
            </p:custDataLst>
          </p:nvPr>
        </p:nvSpPr>
        <p:spPr>
          <a:xfrm>
            <a:off x="6712703" y="3118457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69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36" name="标题"/>
          <p:cNvSpPr txBox="1"/>
          <p:nvPr>
            <p:custDataLst>
              <p:tags r:id="rId19"/>
            </p:custDataLst>
          </p:nvPr>
        </p:nvSpPr>
        <p:spPr>
          <a:xfrm>
            <a:off x="6820546" y="3118457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938" name="正文"/>
          <p:cNvSpPr txBox="1"/>
          <p:nvPr>
            <p:custDataLst>
              <p:tags r:id="rId20"/>
            </p:custDataLst>
          </p:nvPr>
        </p:nvSpPr>
        <p:spPr>
          <a:xfrm>
            <a:off x="6712703" y="3660897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确定培训师资：寻找合适的培训师或培训机构，确保培训质量和效果。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平行四边形 2"/>
          <p:cNvSpPr/>
          <p:nvPr>
            <p:custDataLst>
              <p:tags r:id="rId21"/>
            </p:custDataLst>
          </p:nvPr>
        </p:nvSpPr>
        <p:spPr>
          <a:xfrm>
            <a:off x="918275" y="4860079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42" name="平行四边形 2"/>
          <p:cNvSpPr/>
          <p:nvPr>
            <p:custDataLst>
              <p:tags r:id="rId22"/>
            </p:custDataLst>
          </p:nvPr>
        </p:nvSpPr>
        <p:spPr>
          <a:xfrm>
            <a:off x="838200" y="4900116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4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4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44" name="平行四边形 2"/>
          <p:cNvSpPr/>
          <p:nvPr>
            <p:custDataLst>
              <p:tags r:id="rId23"/>
            </p:custDataLst>
          </p:nvPr>
        </p:nvSpPr>
        <p:spPr>
          <a:xfrm>
            <a:off x="1270215" y="4701221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69000">
                <a:schemeClr val="accent4"/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4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46" name="标题"/>
          <p:cNvSpPr txBox="1"/>
          <p:nvPr>
            <p:custDataLst>
              <p:tags r:id="rId24"/>
            </p:custDataLst>
          </p:nvPr>
        </p:nvSpPr>
        <p:spPr>
          <a:xfrm>
            <a:off x="1378058" y="4701221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添加项标题</a:t>
            </a:r>
            <a:endParaRPr altLang="en-US" dirty="0" lang="zh-CN"/>
          </a:p>
        </p:txBody>
      </p:sp>
      <p:sp>
        <p:nvSpPr>
          <p:cNvPr id="1049948" name="正文"/>
          <p:cNvSpPr txBox="1"/>
          <p:nvPr>
            <p:custDataLst>
              <p:tags r:id="rId25"/>
            </p:custDataLst>
          </p:nvPr>
        </p:nvSpPr>
        <p:spPr>
          <a:xfrm>
            <a:off x="1270215" y="5243662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fontAlgn="auto" indent="0">
              <a:lnSpc>
                <a:spcPct val="130000"/>
              </a:lnSpc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实施培训计划：按照计划进行培训，及时跟进和评估培训效果。</a:t>
            </a:r>
            <a:endParaRPr altLang="en-US" dirty="0" lang="zh-CN">
              <a:sym typeface="+mn-ea"/>
            </a:endParaRPr>
          </a:p>
        </p:txBody>
      </p:sp>
      <p:sp>
        <p:nvSpPr>
          <p:cNvPr id="1049950" name="平行四边形 2"/>
          <p:cNvSpPr/>
          <p:nvPr>
            <p:custDataLst>
              <p:tags r:id="rId26"/>
            </p:custDataLst>
          </p:nvPr>
        </p:nvSpPr>
        <p:spPr>
          <a:xfrm>
            <a:off x="6360763" y="4860079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52" name="平行四边形 2"/>
          <p:cNvSpPr/>
          <p:nvPr>
            <p:custDataLst>
              <p:tags r:id="rId27"/>
            </p:custDataLst>
          </p:nvPr>
        </p:nvSpPr>
        <p:spPr>
          <a:xfrm>
            <a:off x="6280688" y="4900116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6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6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54" name="平行四边形 2"/>
          <p:cNvSpPr/>
          <p:nvPr>
            <p:custDataLst>
              <p:tags r:id="rId28"/>
            </p:custDataLst>
          </p:nvPr>
        </p:nvSpPr>
        <p:spPr>
          <a:xfrm>
            <a:off x="6712703" y="4701221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69000">
                <a:schemeClr val="accent6"/>
              </a:gs>
              <a:gs pos="100000">
                <a:schemeClr val="accent6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56" name="标题"/>
          <p:cNvSpPr txBox="1"/>
          <p:nvPr>
            <p:custDataLst>
              <p:tags r:id="rId29"/>
            </p:custDataLst>
          </p:nvPr>
        </p:nvSpPr>
        <p:spPr>
          <a:xfrm>
            <a:off x="6820546" y="4701221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添加项标题</a:t>
            </a:r>
            <a:endParaRPr altLang="en-US" dirty="0" lang="zh-CN"/>
          </a:p>
        </p:txBody>
      </p:sp>
      <p:sp>
        <p:nvSpPr>
          <p:cNvPr id="1049958" name="正文"/>
          <p:cNvSpPr txBox="1"/>
          <p:nvPr>
            <p:custDataLst>
              <p:tags r:id="rId30"/>
            </p:custDataLst>
          </p:nvPr>
        </p:nvSpPr>
        <p:spPr>
          <a:xfrm>
            <a:off x="6712703" y="5243662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fontAlgn="auto" indent="0">
              <a:lnSpc>
                <a:spcPct val="130000"/>
              </a:lnSpc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持续改进：根据员工反馈和培训效果评估，不断改进和优化培训计划，提高培训质量和效果。</a:t>
            </a:r>
            <a:endParaRPr altLang="en-US" dirty="0" lang="zh-CN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设计合理的晋升通道</a:t>
            </a:r>
            <a:endParaRPr altLang="en-US" lang="zh-CN"/>
          </a:p>
        </p:txBody>
      </p:sp>
      <p:sp>
        <p:nvSpPr>
          <p:cNvPr id="104999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建立晋升通道的培训和支持机制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0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确定晋升通道的评估标准和程序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制定晋升通道的计划和时间表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1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明确晋升通道的目标和定位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建立激励机制并不断完善</a:t>
            </a:r>
            <a:endParaRPr altLang="en-US" lang="zh-CN"/>
          </a:p>
        </p:txBody>
      </p:sp>
      <p:sp>
        <p:nvSpPr>
          <p:cNvPr id="10500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定期评估与调整：定期对激励机制进行评估，根据员工反馈和公司目标进行调整，确保激励机制的有效性。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明确激励目标：制定明确的激励目标，确保员工清楚了解公司的期望和要求。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多样化激励手段：采用多种激励手段，如奖金、晋升、培训等，以满足不同员工的需求。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营造积极氛围：通过宣传和培训，营造积极向上的工作氛围，提高员工的工作积极性和满意度。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持续关注员工满意度并调整计划</a:t>
            </a:r>
            <a:endParaRPr altLang="en-US" lang="zh-CN"/>
          </a:p>
        </p:txBody>
      </p:sp>
      <p:sp>
        <p:nvSpPr>
          <p:cNvPr id="10501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定期收集员工反馈：通过问卷调查、面谈等方式，了解员工对培训与员工发展计划的满意度。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分析反馈数据：对收集到的数据进行整理和分析，找出问题和不足，确定需要改进的方面。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调整计划：根据分析结果，对培训与员工发展计划进行及时调整，以满足员工的需求和期望。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持续关注：在计划实施过程中，持续关注员工满意度，及时发现问题并采取措施加以解决。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总结培训与员工发展计划的成果</a:t>
            </a:r>
            <a:endParaRPr altLang="en-US" lang="zh-CN"/>
          </a:p>
        </p:txBody>
      </p:sp>
      <p:sp>
        <p:nvSpPr>
          <p:cNvPr id="105024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培训效果评估：对培训课程、讲师、学员的反馈进行总结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员工发展计划成果：展示员工在培训后职业发展、晋升等方面的成果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培训与员工发展计划对公司的贡献：分析培训和员工发展计划对公司业绩、员工满意度等方面的贡献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未来改进方向：提出针对培训和员工发展计划的改进措施和未来发展规划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分析存在的问题及原因</a:t>
            </a:r>
            <a:endParaRPr altLang="en-US" lang="zh-CN"/>
          </a:p>
        </p:txBody>
      </p:sp>
      <p:sp>
        <p:nvSpPr>
          <p:cNvPr id="10502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培训内容与实际需求不匹配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员工参与度不高，缺乏积极性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培训效果评估不足，无法衡量培训成果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培训方式单一，缺乏多样性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提出改进措施和建议</a:t>
            </a:r>
            <a:endParaRPr altLang="en-US" lang="zh-CN"/>
          </a:p>
        </p:txBody>
      </p:sp>
      <p:sp>
        <p:nvSpPr>
          <p:cNvPr id="10503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针对培训内容进行改进：根据员工需求和反馈，调整培训内容和方式，提高培训效果。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建立完善的培训体系：制定明确的培训计划和目标，确保培训工作的系统性和连贯性。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加强员工参与度：鼓励员工积极参与培训，提高员工的学习积极性和参与度。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建立评估机制：对培训效果进行评估，及时发现问题并进行改进，确保培训工作的有效性和实用性。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展望未来培训与员工发展计划的发展方向</a:t>
            </a:r>
            <a:endParaRPr altLang="en-US" lang="zh-CN"/>
          </a:p>
        </p:txBody>
      </p:sp>
      <p:sp>
        <p:nvSpPr>
          <p:cNvPr id="10504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培训内容更加注重实际应用：未来的培训将更加注重实践性和应用性，以帮助员工更好地应对工作中的挑战。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培训方式更加多样化：未来的培训将采用更多的教学方式，如在线学习、混合式学习等，以满足员工不同的学习需求。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员工发展计划更加个性化：未来的员工发展计划将更加注重个性化，根据员工的职业目标和发展需求，提供定制化的培训和发展计划。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培训与员工发展计划更加紧密结合：未来的培训与员工发展计划将更加紧密结合，以帮助员工更好地实现个人和职业发展。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8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48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48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1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1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1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3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.6899999976158142,&quot;transparency&quot;:0},{&quot;brightness&quot;:0.400000005960464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565_5*l_h_a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565_5*l_h_f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2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8,&quot;pos&quot;:1,&quot;transparency&quot;:0}],&quot;type&quot;:3},&quot;glow&quot;:{&quot;colorType&quot;:0},&quot;line&quot;:{&quot;gradient&quot;:[{&quot;brightness&quot;:0.6000000238418579,&quot;colorType&quot;:1,&quot;foreColorIndex&quot;:8,&quot;pos&quot;:0,&quot;transparency&quot;:0},{&quot;brightness&quot;:0.6000000238418579,&quot;colorType&quot;:1,&quot;foreColorIndex&quot;:8,&quot;pos&quot;:1,&quot;transparency&quot;:1}],&quot;type&quot;:2},&quot;shadow&quot;:{&quot;brightness&quot;:0,&quot;colorType&quot;:1,&quot;foreColorIndex&quot;:8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2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3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.6899999976158142,&quot;transparency&quot;:0},{&quot;brightness&quot;:0.400000005960464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565_5*l_h_a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565_5*l_h_f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1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,&quot;transparency&quot;:0},{&quot;brightness&quot;:-0.2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3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2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10,&quot;pos&quot;:1,&quot;transparency&quot;:0}],&quot;type&quot;:3},&quot;glow&quot;:{&quot;colorType&quot;:0},&quot;line&quot;:{&quot;gradient&quot;:[{&quot;brightness&quot;:0.6000000238418579,&quot;colorType&quot;:1,&quot;foreColorIndex&quot;:10,&quot;pos&quot;:0,&quot;transparency&quot;:0},{&quot;brightness&quot;:0.6000000238418579,&quot;colorType&quot;:1,&quot;foreColorIndex&quot;:10,&quot;pos&quot;:1,&quot;transparency&quot;:0}],&quot;type&quot;:2},&quot;shadow&quot;:{&quot;brightness&quot;:0,&quot;colorType&quot;:1,&quot;foreColorIndex&quot;:10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3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3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.6899999976158142,&quot;transparency&quot;:0},{&quot;brightness&quot;:0.4000000059604645,&quot;colorType&quot;:1,&quot;foreColorIndex&quot;:10,&quot;pos&quot;:0,&quot;transparency&quot;:0},{&quot;brightness&quot;:0.20000000298023224,&quot;colorType&quot;:1,&quot;foreColorIndex&quot;:10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565_5*l_h_a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565_5*l_h_f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1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4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2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1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4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3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.6899999976158142,&quot;transparency&quot;:0},{&quot;brightness&quot;:0.400000005960464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565_5*l_h_a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565_5*l_h_f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1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5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2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8,&quot;pos&quot;:1,&quot;transparency&quot;:0}],&quot;type&quot;:3},&quot;glow&quot;:{&quot;colorType&quot;:0},&quot;line&quot;:{&quot;gradient&quot;:[{&quot;brightness&quot;:0.6000000238418579,&quot;colorType&quot;:1,&quot;foreColorIndex&quot;:8,&quot;pos&quot;:0,&quot;transparency&quot;:0},{&quot;brightness&quot;:0.6000000238418579,&quot;colorType&quot;:1,&quot;foreColorIndex&quot;:8,&quot;pos&quot;:1,&quot;transparency&quot;:1}],&quot;type&quot;:2},&quot;shadow&quot;:{&quot;brightness&quot;:0,&quot;colorType&quot;:1,&quot;foreColorIndex&quot;:8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5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3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.6899999976158142,&quot;transparency&quot;:0},{&quot;brightness&quot;:0.400000005960464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565_5*l_h_a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565_5*l_h_f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6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6_1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,&quot;transparency&quot;:0},{&quot;brightness&quot;:-0.2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6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6_2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10,&quot;pos&quot;:1,&quot;transparency&quot;:0}],&quot;type&quot;:3},&quot;glow&quot;:{&quot;colorType&quot;:0},&quot;line&quot;:{&quot;gradient&quot;:[{&quot;brightness&quot;:0.6000000238418579,&quot;colorType&quot;:1,&quot;foreColorIndex&quot;:10,&quot;pos&quot;:0,&quot;transparency&quot;:0},{&quot;brightness&quot;:0.6000000238418579,&quot;colorType&quot;:1,&quot;foreColorIndex&quot;:10,&quot;pos&quot;:1,&quot;transparency&quot;:0}],&quot;type&quot;:2},&quot;shadow&quot;:{&quot;brightness&quot;:0,&quot;colorType&quot;:1,&quot;foreColorIndex&quot;:10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5*l_h_i*1_6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6_3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.6899999976158142,&quot;transparency&quot;:0},{&quot;brightness&quot;:0.4000000059604645,&quot;colorType&quot;:1,&quot;foreColorIndex&quot;:10,&quot;pos&quot;:0,&quot;transparency&quot;:0},{&quot;brightness&quot;:0.20000000298023224,&quot;colorType&quot;:1,&quot;foreColorIndex&quot;:10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565_5*l_h_a*1_6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565_5*l_h_f*1_6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9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5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2023-12-19T09:16:54Z</dcterms:created>
  <dcterms:modified xsi:type="dcterms:W3CDTF">2023-12-19T09:16:54Z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dd9676d5f3ff49c29e546f0035013a6c_21</vt:lpwstr>
  </property>
</Properties>
</file>