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719" r:id="rId1"/>
    <p:sldMasterId id="2147484756" r:id="rId2"/>
  </p:sldMasterIdLst>
  <p:notesMasterIdLst>
    <p:notesMasterId r:id="rId3"/>
  </p:notesMasterIdLst>
  <p:sldIdLst>
    <p:sldId id="759" r:id="rId4"/>
    <p:sldId id="762" r:id="rId5"/>
    <p:sldId id="765" r:id="rId6"/>
    <p:sldId id="768" r:id="rId7"/>
    <p:sldId id="771" r:id="rId8"/>
    <p:sldId id="774" r:id="rId9"/>
    <p:sldId id="777" r:id="rId10"/>
    <p:sldId id="780" r:id="rId11"/>
    <p:sldId id="783" r:id="rId12"/>
    <p:sldId id="786" r:id="rId13"/>
    <p:sldId id="789" r:id="rId14"/>
    <p:sldId id="792" r:id="rId15"/>
    <p:sldId id="795" r:id="rId16"/>
    <p:sldId id="798" r:id="rId17"/>
    <p:sldId id="801" r:id="rId18"/>
    <p:sldId id="804" r:id="rId19"/>
    <p:sldId id="807" r:id="rId20"/>
    <p:sldId id="810" r:id="rId21"/>
    <p:sldId id="813" r:id="rId22"/>
    <p:sldId id="816" r:id="rId23"/>
    <p:sldId id="819" r:id="rId24"/>
    <p:sldId id="822" r:id="rId25"/>
    <p:sldId id="825" r:id="rId26"/>
    <p:sldId id="828" r:id="rId27"/>
    <p:sldId id="831" r:id="rId28"/>
    <p:sldId id="834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20" r:id="rId1"/>
    <p:sldLayoutId id="2147484721" r:id="rId2"/>
    <p:sldLayoutId id="2147484722" r:id="rId3"/>
    <p:sldLayoutId id="2147484723" r:id="rId4"/>
    <p:sldLayoutId id="2147484724" r:id="rId5"/>
    <p:sldLayoutId id="2147484725" r:id="rId6"/>
    <p:sldLayoutId id="2147484726" r:id="rId7"/>
    <p:sldLayoutId id="2147484727" r:id="rId8"/>
    <p:sldLayoutId id="2147484728" r:id="rId9"/>
    <p:sldLayoutId id="2147484729" r:id="rId10"/>
    <p:sldLayoutId id="214748473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57" r:id="rId1"/>
    <p:sldLayoutId id="2147484758" r:id="rId2"/>
    <p:sldLayoutId id="2147484759" r:id="rId3"/>
    <p:sldLayoutId id="2147484760" r:id="rId4"/>
    <p:sldLayoutId id="2147484761" r:id="rId5"/>
    <p:sldLayoutId id="2147484762" r:id="rId6"/>
    <p:sldLayoutId id="2147484763" r:id="rId7"/>
    <p:sldLayoutId id="2147484764" r:id="rId8"/>
    <p:sldLayoutId id="2147484765" r:id="rId9"/>
    <p:sldLayoutId id="2147484766" r:id="rId10"/>
    <p:sldLayoutId id="214748476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tags" Target="../tags/tag270.xml"/><Relationship Id="rId18" Type="http://schemas.openxmlformats.org/officeDocument/2006/relationships/tags" Target="../tags/tag271.xml"/><Relationship Id="rId19" Type="http://schemas.openxmlformats.org/officeDocument/2006/relationships/tags" Target="../tags/tag272.xml"/><Relationship Id="rId20" Type="http://schemas.openxmlformats.org/officeDocument/2006/relationships/tags" Target="../tags/tag273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tags" Target="../tags/tag305.xml"/><Relationship Id="rId18" Type="http://schemas.openxmlformats.org/officeDocument/2006/relationships/tags" Target="../tags/tag306.xml"/><Relationship Id="rId19" Type="http://schemas.openxmlformats.org/officeDocument/2006/relationships/tags" Target="../tags/tag307.xml"/><Relationship Id="rId20" Type="http://schemas.openxmlformats.org/officeDocument/2006/relationships/tags" Target="../tags/tag308.xml"/><Relationship Id="rId21" Type="http://schemas.openxmlformats.org/officeDocument/2006/relationships/tags" Target="../tags/tag309.xml"/><Relationship Id="rId22" Type="http://schemas.openxmlformats.org/officeDocument/2006/relationships/tags" Target="../tags/tag310.xml"/><Relationship Id="rId23" Type="http://schemas.openxmlformats.org/officeDocument/2006/relationships/tags" Target="../tags/tag311.xml"/><Relationship Id="rId24" Type="http://schemas.openxmlformats.org/officeDocument/2006/relationships/tags" Target="../tags/tag312.xml"/><Relationship Id="rId25" Type="http://schemas.openxmlformats.org/officeDocument/2006/relationships/tags" Target="../tags/tag313.xml"/><Relationship Id="rId26" Type="http://schemas.openxmlformats.org/officeDocument/2006/relationships/tags" Target="../tags/tag314.xml"/><Relationship Id="rId27" Type="http://schemas.openxmlformats.org/officeDocument/2006/relationships/tags" Target="../tags/tag315.xml"/><Relationship Id="rId28" Type="http://schemas.openxmlformats.org/officeDocument/2006/relationships/tags" Target="../tags/tag316.xml"/><Relationship Id="rId29" Type="http://schemas.openxmlformats.org/officeDocument/2006/relationships/tags" Target="../tags/tag317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初中生公民意识与公民素质的培养方法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培养初中生公民意识与公民素质的重要性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初中生公民意识与公民素质的现状及问题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培养初中生公民意识的方法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培养初中生公民素质的途径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保障措施与政策建议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培养初中生公民意识与公民素质的重要性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提升初中生综合素质</a:t>
            </a:r>
            <a:endParaRPr altLang="en-US" lang="zh-CN"/>
          </a:p>
        </p:txBody>
      </p:sp>
      <p:sp>
        <p:nvSpPr>
          <p:cNvPr id="10488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培养公民意识：增强社会责任感和参与意识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塑造道德品质：形成良好的道德观念和行为习惯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促进全面发展：提升知识水平、创新能力和团队协作能力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提高法律意识：遵守法律法规，维护社会秩序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培养合格公民</a:t>
            </a:r>
            <a:endParaRPr altLang="en-US" lang="zh-CN"/>
          </a:p>
        </p:txBody>
      </p:sp>
      <p:sp>
        <p:nvSpPr>
          <p:cNvPr id="10489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培养初中生公民意识与公民素质是社会发展的必然要求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有助于提高初中生的综合素质和未来职业发展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是推进国家治理体系和治理能力现代化的基础工程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有利于培养初中生的责任感和参与意识，促进社会进步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促进社会和谐发展</a:t>
            </a:r>
            <a:endParaRPr altLang="en-US" lang="zh-CN"/>
          </a:p>
        </p:txBody>
      </p:sp>
      <p:sp>
        <p:nvSpPr>
          <p:cNvPr id="104904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培养公民意识与素质有助于维护社会稳定，减少冲突和矛盾。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提高公民素质可以增强社会凝聚力和向心力，促进社会团结与和谐。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培养公民意识与素质有助于推动社会进步和发展，提高整体社会水平。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良好的公民意识与素质是构建和谐社会的基石，能够促进社会的繁荣和进步。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0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初中生公民意识与公民素质的现状及问题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初中生公民意识与公民素质现状</a:t>
            </a:r>
            <a:endParaRPr altLang="en-US" lang="zh-CN"/>
          </a:p>
        </p:txBody>
      </p:sp>
      <p:sp>
        <p:nvSpPr>
          <p:cNvPr id="10491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缺乏社会责任感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道德观念模糊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参与公共事务意识不强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法律意识淡薄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存在的问题与不足</a:t>
            </a:r>
            <a:endParaRPr altLang="en-US" lang="zh-CN"/>
          </a:p>
        </p:txBody>
      </p:sp>
      <p:sp>
        <p:nvSpPr>
          <p:cNvPr id="104922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部分初中生对公民意识与公民素质缺乏认知和理解。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部分初中生在日常生活中缺乏积极参与公共事务的意愿和行动。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部分初中生在遵守法律法规、尊重他人权利等方面存在不足。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部分初中生在道德品质、文明礼仪等方面有待提高。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原因分析</a:t>
            </a:r>
            <a:endParaRPr altLang="en-US" lang="zh-CN"/>
          </a:p>
        </p:txBody>
      </p:sp>
      <p:sp>
        <p:nvSpPr>
          <p:cNvPr id="104928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教育缺失：学校和家庭对公民意识与素质教育的重视不够，缺乏相关课程和引导。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社会环境影响：不良社会现象和社会问题对初中生价值观的影响，导致公民意识淡薄。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自身认知不足：初中生自身对公民意识与素质的重要性认识不够，缺乏自我约束和责任感。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缺乏实践机会：学校和社会未能提供足够的实践机会，使初中生无法真正体验和实践公民意识与素质。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3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培养初中生公民意识的方法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加强法律法规教育</a:t>
            </a:r>
            <a:endParaRPr altLang="en-US" lang="zh-CN"/>
          </a:p>
        </p:txBody>
      </p:sp>
      <p:sp>
        <p:nvSpPr>
          <p:cNvPr id="104937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7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定期开展法律法规课程，增强初中生对法律法规的认识和理解。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组织模拟法庭、法律知识竞赛等活动，提高初中生对法律的兴趣和参与度。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加强学校与司法部门的合作，邀请专业人士进校开展法律讲座和咨询。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鼓励初中生参与社会实践活动，了解社会规则和法律程序。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强化爱国主义教育</a:t>
            </a:r>
            <a:endParaRPr altLang="en-US" lang="zh-CN"/>
          </a:p>
        </p:txBody>
      </p:sp>
      <p:sp>
        <p:nvSpPr>
          <p:cNvPr id="104943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目的：爱国主义教育是培养初中生公民意识的重要途径，有助于增强学生的国家认同感和责任感。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内容：通过课堂教育、主题班会等形式，加强对初中生的爱国主义教育，培养他们的民族自豪感和国家意识。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方法：结合历史、文化、国情等教育内容，采用多种形式如演讲、朗诵、文艺演出等，激发学生的爱国情感和民族自豪感。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案例：介绍一些成功的爱国主义教育实践案例，如开展“爱国歌曲大家唱”、“爱国故事我来讲”等活动，让学生积极参与，感受爱国主义的氛围。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开展社会实践活动</a:t>
            </a:r>
            <a:endParaRPr altLang="en-US" lang="zh-CN"/>
          </a:p>
        </p:txBody>
      </p:sp>
      <p:sp>
        <p:nvSpPr>
          <p:cNvPr id="10494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9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组织学生参与社区服务，培养社会责任感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开展志愿者活动，提升学生的奉献精神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组织学生参观企业、政府机构等，了解社会运作机制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通过社会实践，培养学生的团队协作能力和沟通能力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发挥家庭教育的作用</a:t>
            </a:r>
            <a:endParaRPr altLang="en-US" lang="zh-CN"/>
          </a:p>
        </p:txBody>
      </p:sp>
      <p:sp>
        <p:nvSpPr>
          <p:cNvPr id="104955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家长以身作则，树立榜样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培养孩子的独立意识和责任感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引导孩子关注社会问题，增强公民意识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建立良好的家庭氛围，促进孩子健康成长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0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培养初中生公民素质的途径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提高道德素质</a:t>
            </a:r>
            <a:endParaRPr altLang="en-US" lang="zh-CN"/>
          </a:p>
        </p:txBody>
      </p:sp>
      <p:sp>
        <p:nvSpPr>
          <p:cNvPr id="104964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家庭教育：父母应树立正确的道德观念，以身作则，引导孩子形成良好的道德品质。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学校教育：学校应注重德育教育，通过课堂教学、校园文化活动等多种形式，培养学生的道德观念和行为习惯。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社会环境：社会应营造良好的道德氛围，强化道德舆论监督，促使个体自觉遵守社会道德规范。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个人修养：初中生应自觉树立正确的价值观和人生观，通过自我教育、自我反思来提升自身的道德素质。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培养良好的行为习惯</a:t>
            </a:r>
            <a:endParaRPr altLang="en-US" lang="zh-CN"/>
          </a:p>
        </p:txBody>
      </p:sp>
      <p:sp>
        <p:nvSpPr>
          <p:cNvPr id="104969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社会实践：通过参与社会实践活动，增强学生的社会责任感和公民意识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家庭引导：父母是孩子的第一任老师，应注重培养孩子的良好行为习惯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学校教育：学校应加强德育教育，注重培养学生的公民素质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个人自觉：学生应自觉遵守法律法规，树立正确的价值观和人生观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加强心理健康教育</a:t>
            </a:r>
            <a:endParaRPr altLang="en-US" lang="zh-CN"/>
          </a:p>
        </p:txBody>
      </p:sp>
      <p:sp>
        <p:nvSpPr>
          <p:cNvPr id="10497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开设心理健康教育课程，引导学生树立正确的价值观和人生观。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加强心理辅导和心理咨询，帮助学生解决心理问题，提高心理素质。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建立心理档案，定期评估学生的心理健康状况，及时发现和解决问题。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开展心理健康活动，增强学生的心理素质和自我调节能力。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推进校园文化建设</a:t>
            </a:r>
            <a:endParaRPr altLang="en-US" lang="zh-CN"/>
          </a:p>
        </p:txBody>
      </p:sp>
      <p:sp>
        <p:nvSpPr>
          <p:cNvPr id="104984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建设校园文化墙，展示优秀学生作品和荣誉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开展校园文化活动，如文艺演出、运动会等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建立学生自治组织，培养学生自主管理能力和责任感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推进校园网络文化建设，利用网络平台传播正能量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0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保障措施与政策建议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加强政府支持与引导</a:t>
            </a:r>
            <a:endParaRPr altLang="en-US" lang="zh-CN"/>
          </a:p>
        </p:txBody>
      </p:sp>
      <p:sp>
        <p:nvSpPr>
          <p:cNvPr id="104994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制定相关政策，为初中生公民意识与公民素质的培养提供政策保障。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鼓励社会力量参与，形成政府、学校、家庭、社会共同参与的良好氛围。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建立监督机制，确保政策的有效实施和教育资源的合理利用。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增加教育投入，为学校提供必要的教育资源和设施。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强化学校教育责任</a:t>
            </a:r>
            <a:endParaRPr altLang="en-US" lang="zh-CN"/>
          </a:p>
        </p:txBody>
      </p:sp>
      <p:sp>
        <p:nvSpPr>
          <p:cNvPr id="105003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3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开设公民意识与公民素质课程，确保学生全面了解相关知识。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定期组织社会实践活动，让学生在实践中增强公民意识与素质。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加强教师培训，提高教师对公民意识与素质培养的认识和教学能力。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建立学校与社区、家庭合作机制，共同推进学生公民意识与素质的培养。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促进社会参与和支持</a:t>
            </a:r>
            <a:endParaRPr altLang="en-US" lang="zh-CN"/>
          </a:p>
        </p:txBody>
      </p:sp>
      <p:sp>
        <p:nvSpPr>
          <p:cNvPr id="10500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鼓励企业、社会组织和个人为初中生参与社会提供资金、物资和人员支持。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建立社区支持网络，为初中生提供参与社会活动的机会和平台。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政府出台相关政策，对初中生参与社会活动给予政策倾斜和扶持。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加强宣传教育，提高社会对初中生参与社会的认识和重视程度。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建立健全评价机制</a:t>
            </a:r>
            <a:endParaRPr altLang="en-US" lang="zh-CN"/>
          </a:p>
        </p:txBody>
      </p:sp>
      <p:sp>
        <p:nvSpPr>
          <p:cNvPr id="105015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建立多元化评价标准，注重学生的综合素质和全面发展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完善评价方式，采用多种评价手段，如考试、作品评定、口头表达等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强化过程评价，关注学生的学习过程和成长轨迹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建立奖惩机制，对表现优秀的学生给予奖励，对表现不佳的学生给予适当的惩罚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19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4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4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2023-12-31T17:50:07Z</dcterms:created>
  <dcterms:modified xsi:type="dcterms:W3CDTF">2023-12-31T17:50:07Z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cdf647dc2e7c4405981ba657692545f3_21</vt:lpwstr>
  </property>
</Properties>
</file>