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7.jpe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1.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36655" y="1525651"/>
            <a:ext cx="7126715" cy="2085975"/>
          </a:xfrm>
          <a:prstGeom prst="rect">
            <a:avLst/>
          </a:prstGeom>
          <a:ln/>
        </p:spPr>
        <p:txBody>
          <a:bodyPr anchor="ctr" rtlCol="false" lIns="114300" rIns="114300" tIns="57150" bIns="57150" anchorCtr="false" vert="horz" wrap="square">
            <a:normAutofit/>
          </a:bodyPr>
          <a:lstStyle/>
          <a:p>
            <a:pPr>
              <a:lnSpc>
                <a:spcPct val="114999"/>
              </a:lnSpc>
            </a:pPr>
            <a:r>
              <a:rPr lang="en-US" b="true" sz="5400">
                <a:solidFill>
                  <a:srgbClr val="1F1F1F">
                    <a:alpha val="100000"/>
                  </a:srgbClr>
                </a:solidFill>
                <a:latin typeface="Microsoft Yahei"/>
                <a:ea typeface="Microsoft Yahei"/>
                <a:cs typeface="Microsoft Yahei"/>
              </a:rPr>
              <a:t>《临床肿瘤学杂志》投稿须知</a:t>
            </a:r>
          </a:p>
        </p:txBody>
      </p:sp>
      <p:sp>
        <p:nvSpPr>
          <p:cNvPr name="TextBox 3" id="3"/>
          <p:cNvSpPr txBox="true"/>
          <p:nvPr/>
        </p:nvSpPr>
        <p:spPr>
          <a:xfrm rot="0">
            <a:off x="455705" y="4293994"/>
            <a:ext cx="2800350" cy="504825"/>
          </a:xfrm>
          <a:prstGeom prst="rect">
            <a:avLst/>
          </a:prstGeom>
          <a:ln/>
        </p:spPr>
        <p:txBody>
          <a:bodyPr anchor="ctr" rtlCol="false" lIns="114300" rIns="114300" tIns="57150" bIns="57150" anchorCtr="false" vert="horz" wrap="square">
            <a:normAutofit/>
          </a:bodyPr>
          <a:lstStyle/>
          <a:p>
            <a:pPr>
              <a:lnSpc>
                <a:spcPct val="120000"/>
              </a:lnSpc>
            </a:pPr>
            <a:r>
              <a:rPr lang="en-US" sz="2025">
                <a:solidFill>
                  <a:srgbClr val="1F1F1F">
                    <a:alpha val="100000"/>
                  </a:srgbClr>
                </a:solidFill>
                <a:latin typeface="Microsoft Yahei"/>
                <a:ea typeface="Microsoft Yahei"/>
                <a:cs typeface="Microsoft Yahei"/>
              </a:rPr>
              <a:t>汇报人：文小库</a:t>
            </a:r>
          </a:p>
        </p:txBody>
      </p:sp>
      <p:sp>
        <p:nvSpPr>
          <p:cNvPr name="TextBox 4" id="4"/>
          <p:cNvSpPr txBox="true"/>
          <p:nvPr/>
        </p:nvSpPr>
        <p:spPr>
          <a:xfrm rot="0">
            <a:off x="455705" y="4825308"/>
            <a:ext cx="3371850" cy="504825"/>
          </a:xfrm>
          <a:prstGeom prst="rect">
            <a:avLst/>
          </a:prstGeom>
          <a:ln/>
        </p:spPr>
        <p:txBody>
          <a:bodyPr anchor="ctr" rtlCol="false" lIns="114300" rIns="114300" tIns="57150" bIns="57150" anchorCtr="false" vert="horz" wrap="square">
            <a:normAutofit/>
          </a:bodyPr>
          <a:lstStyle/>
          <a:p>
            <a:pPr>
              <a:lnSpc>
                <a:spcPct val="120000"/>
              </a:lnSpc>
            </a:pPr>
            <a:r>
              <a:rPr lang="en-US" sz="2025">
                <a:solidFill>
                  <a:srgbClr val="1F1F1F">
                    <a:alpha val="100000"/>
                  </a:srgbClr>
                </a:solidFill>
                <a:latin typeface="Microsoft Yahei"/>
                <a:ea typeface="Microsoft Yahei"/>
                <a:cs typeface="Microsoft Yahei"/>
              </a:rPr>
              <a:t>2025-03-03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2793684" y="2559207"/>
            <a:ext cx="6316980" cy="234315"/>
          </a:xfrm>
          <a:prstGeom prst="rect">
            <a:avLst/>
          </a:prstGeom>
          <a:ln/>
        </p:spPr>
        <p:txBody>
          <a:bodyPr anchor="t" rtlCol="false" lIns="91440" rIns="91440" tIns="45720" bIns="45720" anchorCtr="false" vert="horz" wrap="square">
            <a:spAutoFit/>
          </a:bodyPr>
          <a:lstStyle/>
          <a:p>
            <a:pPr>
              <a:lnSpc>
                <a:spcPct val="100000"/>
              </a:lnSpc>
              <a:spcBef>
                <a:spcPts val="375"/>
              </a:spcBef>
            </a:pPr>
          </a:p>
        </p:txBody>
      </p:sp>
      <p:sp>
        <p:nvSpPr>
          <p:cNvPr name="TextBox 3" id="3"/>
          <p:cNvSpPr txBox="true"/>
          <p:nvPr/>
        </p:nvSpPr>
        <p:spPr>
          <a:xfrm rot="0">
            <a:off x="2793684" y="2559207"/>
            <a:ext cx="6316980" cy="234315"/>
          </a:xfrm>
          <a:prstGeom prst="rect">
            <a:avLst/>
          </a:prstGeom>
          <a:ln/>
        </p:spPr>
        <p:txBody>
          <a:bodyPr anchor="t" rtlCol="false" lIns="91440" rIns="91440" tIns="45720" bIns="45720" anchorCtr="false" vert="horz" wrap="square">
            <a:spAutoFit/>
          </a:bodyPr>
          <a:lstStyle/>
          <a:p>
            <a:pPr>
              <a:lnSpc>
                <a:spcPct val="100000"/>
              </a:lnSpc>
              <a:spcBef>
                <a:spcPts val="375"/>
              </a:spcBef>
            </a:pPr>
          </a:p>
        </p:txBody>
      </p:sp>
      <p:pic>
        <p:nvPicPr>
          <p:cNvPr name="Picture 4" id="4"/>
          <p:cNvPicPr>
            <a:picLocks noChangeAspect="true"/>
          </p:cNvPicPr>
          <p:nvPr/>
        </p:nvPicPr>
        <p:blipFill>
          <a:blip r:embed="rId3"/>
          <a:srcRect/>
          <a:stretch>
            <a:fillRect/>
          </a:stretch>
        </p:blipFill>
        <p:spPr>
          <a:xfrm rot="0">
            <a:off x="0" y="0"/>
            <a:ext cx="12192000" cy="6858000"/>
          </a:xfrm>
          <a:prstGeom prst="rect">
            <a:avLst/>
          </a:prstGeom>
        </p:spPr>
      </p:pic>
      <p:sp>
        <p:nvSpPr>
          <p:cNvPr name="TextBox 5" id="5"/>
          <p:cNvSpPr txBox="true"/>
          <p:nvPr/>
        </p:nvSpPr>
        <p:spPr>
          <a:xfrm rot="0">
            <a:off x="1182244" y="3494380"/>
            <a:ext cx="2197085" cy="766889"/>
          </a:xfrm>
          <a:prstGeom prst="rect">
            <a:avLst/>
          </a:prstGeom>
          <a:ln/>
        </p:spPr>
        <p:txBody>
          <a:bodyPr anchor="ctr" rtlCol="false" lIns="114300" rIns="114300" tIns="57150" bIns="57150" anchorCtr="false" vert="horz" wrap="square">
            <a:normAutofit/>
          </a:bodyPr>
          <a:lstStyle/>
          <a:p>
            <a:pPr algn="ctr">
              <a:lnSpc>
                <a:spcPct val="120000"/>
              </a:lnSpc>
            </a:pPr>
            <a:r>
              <a:rPr lang="en-US" b="true" sz="1200">
                <a:solidFill>
                  <a:schemeClr val="accent1">
                    <a:alpha val="100000"/>
                  </a:schemeClr>
                </a:solidFill>
                <a:latin typeface="Microsoft Yahei"/>
                <a:ea typeface="Microsoft Yahei"/>
                <a:cs typeface="Microsoft Yahei"/>
              </a:rPr>
              <a:t>CATALOGUE</a:t>
            </a:r>
          </a:p>
        </p:txBody>
      </p:sp>
      <p:sp>
        <p:nvSpPr>
          <p:cNvPr name="TextBox 6" id="6"/>
          <p:cNvSpPr txBox="true"/>
          <p:nvPr/>
        </p:nvSpPr>
        <p:spPr>
          <a:xfrm rot="0">
            <a:off x="728786" y="2781296"/>
            <a:ext cx="3104002" cy="977265"/>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b="true" sz="5175">
                <a:solidFill>
                  <a:srgbClr val="1F1F1F">
                    <a:alpha val="100000"/>
                  </a:srgbClr>
                </a:solidFill>
                <a:latin typeface="Microsoft Yahei"/>
                <a:ea typeface="Microsoft Yahei"/>
                <a:cs typeface="Microsoft Yahei"/>
              </a:rPr>
              <a:t>目 录</a:t>
            </a:r>
          </a:p>
        </p:txBody>
      </p:sp>
      <p:sp>
        <p:nvSpPr>
          <p:cNvPr name="TextBox 7" id="7"/>
          <p:cNvSpPr txBox="true"/>
          <p:nvPr/>
        </p:nvSpPr>
        <p:spPr>
          <a:xfrm rot="0">
            <a:off x="5086884" y="1537648"/>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01</a:t>
            </a:r>
          </a:p>
        </p:txBody>
      </p:sp>
      <p:sp>
        <p:nvSpPr>
          <p:cNvPr name="TextBox 8" id="8"/>
          <p:cNvSpPr txBox="true"/>
          <p:nvPr/>
        </p:nvSpPr>
        <p:spPr>
          <a:xfrm rot="0">
            <a:off x="5782209" y="1602904"/>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《临床肿瘤学杂志》简介</a:t>
            </a:r>
          </a:p>
        </p:txBody>
      </p:sp>
      <p:sp>
        <p:nvSpPr>
          <p:cNvPr name="TextBox 9" id="9"/>
          <p:cNvSpPr txBox="true"/>
          <p:nvPr/>
        </p:nvSpPr>
        <p:spPr>
          <a:xfrm rot="0">
            <a:off x="5086884" y="2358782"/>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02</a:t>
            </a:r>
          </a:p>
        </p:txBody>
      </p:sp>
      <p:sp>
        <p:nvSpPr>
          <p:cNvPr name="TextBox 10" id="10"/>
          <p:cNvSpPr txBox="true"/>
          <p:nvPr/>
        </p:nvSpPr>
        <p:spPr>
          <a:xfrm rot="0">
            <a:off x="5782209" y="2424038"/>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杂志栏目设置</a:t>
            </a:r>
          </a:p>
        </p:txBody>
      </p:sp>
      <p:sp>
        <p:nvSpPr>
          <p:cNvPr name="TextBox 11" id="11"/>
          <p:cNvSpPr txBox="true"/>
          <p:nvPr/>
        </p:nvSpPr>
        <p:spPr>
          <a:xfrm rot="0">
            <a:off x="5086884" y="3179917"/>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03</a:t>
            </a:r>
          </a:p>
        </p:txBody>
      </p:sp>
      <p:sp>
        <p:nvSpPr>
          <p:cNvPr name="TextBox 12" id="12"/>
          <p:cNvSpPr txBox="true"/>
          <p:nvPr/>
        </p:nvSpPr>
        <p:spPr>
          <a:xfrm rot="0">
            <a:off x="5782209" y="3245173"/>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投稿要求</a:t>
            </a:r>
          </a:p>
        </p:txBody>
      </p:sp>
      <p:sp>
        <p:nvSpPr>
          <p:cNvPr name="TextBox 13" id="13"/>
          <p:cNvSpPr txBox="true"/>
          <p:nvPr/>
        </p:nvSpPr>
        <p:spPr>
          <a:xfrm rot="0">
            <a:off x="5096409" y="4001051"/>
            <a:ext cx="561975"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04</a:t>
            </a:r>
          </a:p>
        </p:txBody>
      </p:sp>
      <p:sp>
        <p:nvSpPr>
          <p:cNvPr name="TextBox 14" id="14"/>
          <p:cNvSpPr txBox="true"/>
          <p:nvPr/>
        </p:nvSpPr>
        <p:spPr>
          <a:xfrm rot="0">
            <a:off x="5782209" y="4066308"/>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投稿流程</a:t>
            </a:r>
          </a:p>
        </p:txBody>
      </p:sp>
      <p:sp>
        <p:nvSpPr>
          <p:cNvPr name="TextBox 15" id="15"/>
          <p:cNvSpPr txBox="true"/>
          <p:nvPr/>
        </p:nvSpPr>
        <p:spPr>
          <a:xfrm rot="0">
            <a:off x="5086884" y="4820262"/>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05</a:t>
            </a:r>
          </a:p>
        </p:txBody>
      </p:sp>
      <p:sp>
        <p:nvSpPr>
          <p:cNvPr name="TextBox 16" id="16"/>
          <p:cNvSpPr txBox="true"/>
          <p:nvPr/>
        </p:nvSpPr>
        <p:spPr>
          <a:xfrm rot="0">
            <a:off x="5782209" y="4885517"/>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注意事项</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1254570" y="2672514"/>
            <a:ext cx="2037983" cy="1371600"/>
          </a:xfrm>
          <a:prstGeom prst="rect">
            <a:avLst/>
          </a:prstGeom>
          <a:ln/>
        </p:spPr>
        <p:txBody>
          <a:bodyPr anchor="ctr" rtlCol="false" lIns="114300" rIns="114300" tIns="57150" bIns="57150" anchorCtr="false" vert="horz" wrap="square">
            <a:spAutoFit/>
          </a:bodyPr>
          <a:lstStyle/>
          <a:p>
            <a:pPr algn="ctr">
              <a:lnSpc>
                <a:spcPct val="120000"/>
              </a:lnSpc>
            </a:pPr>
            <a:r>
              <a:rPr lang="en-US" b="true" sz="6600">
                <a:solidFill>
                  <a:srgbClr val="1338FD">
                    <a:alpha val="100000"/>
                  </a:srgbClr>
                </a:solidFill>
                <a:latin typeface="Microsoft Yahei"/>
                <a:ea typeface="Microsoft Yahei"/>
                <a:cs typeface="Microsoft Yahei"/>
              </a:rPr>
              <a:t>01</a:t>
            </a:r>
          </a:p>
        </p:txBody>
      </p:sp>
      <p:sp>
        <p:nvSpPr>
          <p:cNvPr name="TextBox 3" id="3"/>
          <p:cNvSpPr txBox="true"/>
          <p:nvPr/>
        </p:nvSpPr>
        <p:spPr>
          <a:xfrm rot="0">
            <a:off x="4324067" y="2411659"/>
            <a:ext cx="7014337" cy="1798058"/>
          </a:xfrm>
          <a:prstGeom prst="rect">
            <a:avLst/>
          </a:prstGeom>
          <a:ln/>
        </p:spPr>
        <p:txBody>
          <a:bodyPr anchor="ctr" rtlCol="false" lIns="114300" rIns="114300" tIns="57150" bIns="57150" anchorCtr="false" vert="horz" wrap="square">
            <a:normAutofit/>
          </a:bodyPr>
          <a:lstStyle/>
          <a:p>
            <a:pPr algn="l">
              <a:lnSpc>
                <a:spcPct val="120000"/>
              </a:lnSpc>
            </a:pPr>
            <a:r>
              <a:rPr lang="en-US" b="true" sz="4050">
                <a:solidFill>
                  <a:srgbClr val="1F1F1F">
                    <a:alpha val="100000"/>
                  </a:srgbClr>
                </a:solidFill>
                <a:latin typeface="Microsoft Yahei"/>
                <a:ea typeface="Microsoft Yahei"/>
                <a:cs typeface="Microsoft Yahei"/>
              </a:rPr>
              <a:t>《临床肿瘤学杂志》简介</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a:stretch>
            <a:fillRect/>
          </a:stretch>
        </p:blipFill>
        <p:spPr>
          <a:xfrm rot="0">
            <a:off x="640619" y="1239230"/>
            <a:ext cx="3783578" cy="5044771"/>
          </a:xfrm>
          <a:prstGeom prst="rect">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《临床肿瘤学杂志》简介</a:t>
            </a:r>
          </a:p>
        </p:txBody>
      </p:sp>
      <p:sp>
        <p:nvSpPr>
          <p:cNvPr name="AutoShape 4" id="4"/>
          <p:cNvSpPr/>
          <p:nvPr/>
        </p:nvSpPr>
        <p:spPr>
          <a:xfrm rot="0">
            <a:off x="4195024" y="4787018"/>
            <a:ext cx="701468" cy="550104"/>
          </a:xfrm>
          <a:prstGeom prst="rect">
            <a:avLst/>
          </a:prstGeom>
          <a:solidFill>
            <a:schemeClr val="accent1">
              <a:alpha val="100000"/>
            </a:schemeClr>
          </a:solidFill>
          <a:ln/>
        </p:spPr>
      </p:sp>
      <p:sp>
        <p:nvSpPr>
          <p:cNvPr name="AutoShape 5" id="5"/>
          <p:cNvSpPr/>
          <p:nvPr/>
        </p:nvSpPr>
        <p:spPr>
          <a:xfrm rot="0">
            <a:off x="4195024" y="3018088"/>
            <a:ext cx="701468" cy="550104"/>
          </a:xfrm>
          <a:prstGeom prst="rect">
            <a:avLst/>
          </a:prstGeom>
          <a:solidFill>
            <a:schemeClr val="accent1">
              <a:alpha val="100000"/>
            </a:schemeClr>
          </a:solidFill>
          <a:ln/>
        </p:spPr>
      </p:sp>
      <p:sp>
        <p:nvSpPr>
          <p:cNvPr name="AutoShape 6" id="6"/>
          <p:cNvSpPr/>
          <p:nvPr/>
        </p:nvSpPr>
        <p:spPr>
          <a:xfrm rot="0">
            <a:off x="4195024" y="1237957"/>
            <a:ext cx="701468" cy="550104"/>
          </a:xfrm>
          <a:prstGeom prst="rect">
            <a:avLst/>
          </a:prstGeom>
          <a:solidFill>
            <a:schemeClr val="accent1">
              <a:alpha val="100000"/>
            </a:schemeClr>
          </a:solidFill>
          <a:ln/>
        </p:spPr>
      </p:sp>
      <p:sp>
        <p:nvSpPr>
          <p:cNvPr name="TextBox 7" id="7"/>
          <p:cNvSpPr txBox="true"/>
          <p:nvPr/>
        </p:nvSpPr>
        <p:spPr>
          <a:xfrm rot="0">
            <a:off x="5259845" y="2945478"/>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收录情况</a:t>
            </a:r>
          </a:p>
        </p:txBody>
      </p:sp>
      <p:sp>
        <p:nvSpPr>
          <p:cNvPr name="TextBox 8" id="8"/>
          <p:cNvSpPr txBox="true"/>
          <p:nvPr/>
        </p:nvSpPr>
        <p:spPr>
          <a:xfrm rot="0">
            <a:off x="5259845" y="3472246"/>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杂志被国内外多家检索系统和数据库收录，标准刊号为ISSN 1009-0460，CN 32-1577/R，邮发代号为28-267（国内），BM8600（国外）。</a:t>
            </a:r>
          </a:p>
        </p:txBody>
      </p:sp>
      <p:sp>
        <p:nvSpPr>
          <p:cNvPr name="TextBox 9" id="9"/>
          <p:cNvSpPr txBox="true"/>
          <p:nvPr/>
        </p:nvSpPr>
        <p:spPr>
          <a:xfrm rot="0">
            <a:off x="5272199" y="4714408"/>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出版规格</a:t>
            </a:r>
          </a:p>
        </p:txBody>
      </p:sp>
      <p:sp>
        <p:nvSpPr>
          <p:cNvPr name="TextBox 10" id="10"/>
          <p:cNvSpPr txBox="true"/>
          <p:nvPr/>
        </p:nvSpPr>
        <p:spPr>
          <a:xfrm rot="0">
            <a:off x="5272199" y="5252378"/>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杂志为月刊，国际标准大16开，每期96页，进口哑粉铜版纸激光照排胶印，国内外公开发行。</a:t>
            </a:r>
          </a:p>
        </p:txBody>
      </p:sp>
      <p:sp>
        <p:nvSpPr>
          <p:cNvPr name="TextBox 11" id="11"/>
          <p:cNvSpPr txBox="true"/>
          <p:nvPr/>
        </p:nvSpPr>
        <p:spPr>
          <a:xfrm rot="0">
            <a:off x="5272221" y="1165346"/>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核心期刊</a:t>
            </a:r>
          </a:p>
        </p:txBody>
      </p:sp>
      <p:sp>
        <p:nvSpPr>
          <p:cNvPr name="TextBox 12" id="12"/>
          <p:cNvSpPr txBox="true"/>
          <p:nvPr/>
        </p:nvSpPr>
        <p:spPr>
          <a:xfrm rot="0">
            <a:off x="5272221" y="1692114"/>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临床肿瘤学杂志》为国家新闻出版总署批准创办的肿瘤学专业期刊，是中国科技论文统计源期刊（中国科技核心期刊）、中国生物医学核心期刊和CSCO团体会员期刊。</a:t>
            </a:r>
          </a:p>
        </p:txBody>
      </p:sp>
      <p:sp>
        <p:nvSpPr>
          <p:cNvPr name="AutoShape 13" id="13"/>
          <p:cNvSpPr/>
          <p:nvPr/>
        </p:nvSpPr>
        <p:spPr>
          <a:xfrm rot="0">
            <a:off x="4629608" y="4787018"/>
            <a:ext cx="550104" cy="550104"/>
          </a:xfrm>
          <a:prstGeom prst="ellipse">
            <a:avLst/>
          </a:prstGeom>
          <a:solidFill>
            <a:schemeClr val="accent1">
              <a:alpha val="100000"/>
            </a:schemeClr>
          </a:solidFill>
          <a:ln/>
        </p:spPr>
      </p:sp>
      <p:sp>
        <p:nvSpPr>
          <p:cNvPr name="AutoShape 14" id="14"/>
          <p:cNvSpPr/>
          <p:nvPr/>
        </p:nvSpPr>
        <p:spPr>
          <a:xfrm rot="0">
            <a:off x="3911804" y="4787018"/>
            <a:ext cx="550104" cy="550104"/>
          </a:xfrm>
          <a:prstGeom prst="ellipse">
            <a:avLst/>
          </a:prstGeom>
          <a:solidFill>
            <a:schemeClr val="accent1">
              <a:alpha val="100000"/>
            </a:schemeClr>
          </a:solidFill>
          <a:ln/>
        </p:spPr>
      </p:sp>
      <p:sp>
        <p:nvSpPr>
          <p:cNvPr name="AutoShape 15" id="15"/>
          <p:cNvSpPr/>
          <p:nvPr/>
        </p:nvSpPr>
        <p:spPr>
          <a:xfrm rot="0">
            <a:off x="4629608" y="3018088"/>
            <a:ext cx="550104" cy="550104"/>
          </a:xfrm>
          <a:prstGeom prst="ellipse">
            <a:avLst/>
          </a:prstGeom>
          <a:solidFill>
            <a:schemeClr val="accent1">
              <a:alpha val="100000"/>
            </a:schemeClr>
          </a:solidFill>
          <a:ln/>
        </p:spPr>
      </p:sp>
      <p:sp>
        <p:nvSpPr>
          <p:cNvPr name="AutoShape 16" id="16"/>
          <p:cNvSpPr/>
          <p:nvPr/>
        </p:nvSpPr>
        <p:spPr>
          <a:xfrm rot="0">
            <a:off x="3911804" y="3018088"/>
            <a:ext cx="550104" cy="550104"/>
          </a:xfrm>
          <a:prstGeom prst="ellipse">
            <a:avLst/>
          </a:prstGeom>
          <a:solidFill>
            <a:schemeClr val="accent1">
              <a:alpha val="100000"/>
            </a:schemeClr>
          </a:solidFill>
          <a:ln/>
        </p:spPr>
      </p:sp>
      <p:sp>
        <p:nvSpPr>
          <p:cNvPr name="AutoShape 17" id="17"/>
          <p:cNvSpPr/>
          <p:nvPr/>
        </p:nvSpPr>
        <p:spPr>
          <a:xfrm rot="0">
            <a:off x="4629608" y="1237957"/>
            <a:ext cx="550104" cy="550104"/>
          </a:xfrm>
          <a:prstGeom prst="ellipse">
            <a:avLst/>
          </a:prstGeom>
          <a:solidFill>
            <a:schemeClr val="accent1">
              <a:alpha val="100000"/>
            </a:schemeClr>
          </a:solidFill>
          <a:ln/>
        </p:spPr>
      </p:sp>
      <p:sp>
        <p:nvSpPr>
          <p:cNvPr name="AutoShape 18" id="18"/>
          <p:cNvSpPr/>
          <p:nvPr/>
        </p:nvSpPr>
        <p:spPr>
          <a:xfrm rot="0">
            <a:off x="3911804" y="1237957"/>
            <a:ext cx="550104" cy="550104"/>
          </a:xfrm>
          <a:prstGeom prst="ellipse">
            <a:avLst/>
          </a:prstGeom>
          <a:solidFill>
            <a:schemeClr val="accent1">
              <a:alpha val="100000"/>
            </a:schemeClr>
          </a:solidFill>
          <a:ln/>
        </p:spPr>
      </p:sp>
      <p:sp>
        <p:nvSpPr>
          <p:cNvPr name="TextBox 19" id="19"/>
          <p:cNvSpPr txBox="true"/>
          <p:nvPr/>
        </p:nvSpPr>
        <p:spPr>
          <a:xfrm rot="0">
            <a:off x="4162763" y="4825850"/>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03</a:t>
            </a:r>
          </a:p>
        </p:txBody>
      </p:sp>
      <p:sp>
        <p:nvSpPr>
          <p:cNvPr name="TextBox 20" id="20"/>
          <p:cNvSpPr txBox="true"/>
          <p:nvPr/>
        </p:nvSpPr>
        <p:spPr>
          <a:xfrm rot="0">
            <a:off x="4162763" y="3056920"/>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02</a:t>
            </a:r>
          </a:p>
        </p:txBody>
      </p:sp>
      <p:sp>
        <p:nvSpPr>
          <p:cNvPr name="TextBox 21" id="21"/>
          <p:cNvSpPr txBox="true"/>
          <p:nvPr/>
        </p:nvSpPr>
        <p:spPr>
          <a:xfrm rot="0">
            <a:off x="4162763" y="1276789"/>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751642" y="4006380"/>
            <a:ext cx="7813795" cy="1827334"/>
          </a:xfrm>
          <a:prstGeom prst="roundRect">
            <a:avLst>
              <a:gd fmla="val 16667" name="adj"/>
            </a:avLst>
          </a:prstGeom>
          <a:solidFill>
            <a:schemeClr val="lt2">
              <a:alpha val="80000"/>
            </a:schemeClr>
          </a:solidFill>
          <a:ln/>
        </p:spPr>
      </p:sp>
      <p:sp>
        <p:nvSpPr>
          <p:cNvPr name="AutoShape 3" id="3"/>
          <p:cNvSpPr/>
          <p:nvPr/>
        </p:nvSpPr>
        <p:spPr>
          <a:xfrm rot="0">
            <a:off x="751642" y="1920540"/>
            <a:ext cx="7813795" cy="1827334"/>
          </a:xfrm>
          <a:prstGeom prst="roundRect">
            <a:avLst>
              <a:gd fmla="val 16667" name="adj"/>
            </a:avLst>
          </a:prstGeom>
          <a:solidFill>
            <a:schemeClr val="lt2">
              <a:alpha val="80000"/>
            </a:schemeClr>
          </a:solidFill>
          <a:ln/>
        </p:spPr>
      </p:sp>
      <p:pic>
        <p:nvPicPr>
          <p:cNvPr name="Picture 4" id="4"/>
          <p:cNvPicPr>
            <a:picLocks noChangeAspect="true"/>
          </p:cNvPicPr>
          <p:nvPr/>
        </p:nvPicPr>
        <p:blipFill>
          <a:blip r:embed="rId3">
            <a:alphaModFix amt="100000"/>
          </a:blip>
          <a:srcRect l="12109" r="12109"/>
          <a:stretch>
            <a:fillRect/>
          </a:stretch>
        </p:blipFill>
        <p:spPr>
          <a:xfrm rot="0">
            <a:off x="7804006" y="1329783"/>
            <a:ext cx="3831201" cy="5108268"/>
          </a:xfrm>
          <a:prstGeom prst="rect">
            <a:avLst/>
          </a:prstGeom>
        </p:spPr>
      </p:pic>
      <p:sp>
        <p:nvSpPr>
          <p:cNvPr name="TextBox 5" id="5"/>
          <p:cNvSpPr txBox="true"/>
          <p:nvPr/>
        </p:nvSpPr>
        <p:spPr>
          <a:xfrm rot="0">
            <a:off x="1030579" y="2089154"/>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读者对象</a:t>
            </a:r>
          </a:p>
        </p:txBody>
      </p:sp>
      <p:sp>
        <p:nvSpPr>
          <p:cNvPr name="TextBox 6" id="6"/>
          <p:cNvSpPr txBox="true"/>
          <p:nvPr/>
        </p:nvSpPr>
        <p:spPr>
          <a:xfrm rot="0">
            <a:off x="1030579" y="2610429"/>
            <a:ext cx="6238875" cy="950067"/>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杂志以肿瘤专科医师和其他涉及肿瘤防治的高中级医药工作者为主要读者对象。</a:t>
            </a:r>
          </a:p>
        </p:txBody>
      </p:sp>
      <p:sp>
        <p:nvSpPr>
          <p:cNvPr name="TextBox 7" id="7"/>
          <p:cNvSpPr txBox="true"/>
          <p:nvPr/>
        </p:nvSpPr>
        <p:spPr>
          <a:xfrm rot="0">
            <a:off x="1030579" y="4183053"/>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报道内容</a:t>
            </a:r>
          </a:p>
        </p:txBody>
      </p:sp>
      <p:sp>
        <p:nvSpPr>
          <p:cNvPr name="TextBox 8" id="8"/>
          <p:cNvSpPr txBox="true"/>
          <p:nvPr/>
        </p:nvSpPr>
        <p:spPr>
          <a:xfrm rot="0">
            <a:off x="1030579" y="4712439"/>
            <a:ext cx="6238875" cy="936429"/>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重点报道临床肿瘤学领域的先进科研成果、诊疗经验以及与临床密切的基础研究成果等内容。</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《临床肿瘤学杂志》简介</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1254570" y="2672514"/>
            <a:ext cx="2037983" cy="1371600"/>
          </a:xfrm>
          <a:prstGeom prst="rect">
            <a:avLst/>
          </a:prstGeom>
          <a:ln/>
        </p:spPr>
        <p:txBody>
          <a:bodyPr anchor="ctr" rtlCol="false" lIns="114300" rIns="114300" tIns="57150" bIns="57150" anchorCtr="false" vert="horz" wrap="square">
            <a:spAutoFit/>
          </a:bodyPr>
          <a:lstStyle/>
          <a:p>
            <a:pPr algn="ctr">
              <a:lnSpc>
                <a:spcPct val="120000"/>
              </a:lnSpc>
            </a:pPr>
            <a:r>
              <a:rPr lang="en-US" b="true" sz="6600">
                <a:solidFill>
                  <a:srgbClr val="1338FD">
                    <a:alpha val="100000"/>
                  </a:srgbClr>
                </a:solidFill>
                <a:latin typeface="Microsoft Yahei"/>
                <a:ea typeface="Microsoft Yahei"/>
                <a:cs typeface="Microsoft Yahei"/>
              </a:rPr>
              <a:t>02</a:t>
            </a:r>
          </a:p>
        </p:txBody>
      </p:sp>
      <p:sp>
        <p:nvSpPr>
          <p:cNvPr name="TextBox 3" id="3"/>
          <p:cNvSpPr txBox="true"/>
          <p:nvPr/>
        </p:nvSpPr>
        <p:spPr>
          <a:xfrm rot="0">
            <a:off x="4324067" y="2411659"/>
            <a:ext cx="7014337" cy="1798058"/>
          </a:xfrm>
          <a:prstGeom prst="rect">
            <a:avLst/>
          </a:prstGeom>
          <a:ln/>
        </p:spPr>
        <p:txBody>
          <a:bodyPr anchor="ctr" rtlCol="false" lIns="114300" rIns="114300" tIns="57150" bIns="57150" anchorCtr="false" vert="horz" wrap="square">
            <a:normAutofit/>
          </a:bodyPr>
          <a:lstStyle/>
          <a:p>
            <a:pPr algn="l">
              <a:lnSpc>
                <a:spcPct val="120000"/>
              </a:lnSpc>
            </a:pPr>
            <a:r>
              <a:rPr lang="en-US" b="true" sz="4050">
                <a:solidFill>
                  <a:srgbClr val="1F1F1F">
                    <a:alpha val="100000"/>
                  </a:srgbClr>
                </a:solidFill>
                <a:latin typeface="Microsoft Yahei"/>
                <a:ea typeface="Microsoft Yahei"/>
                <a:cs typeface="Microsoft Yahei"/>
              </a:rPr>
              <a:t>杂志栏目设置</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1652" r="31652"/>
          <a:stretch>
            <a:fillRect/>
          </a:stretch>
        </p:blipFill>
        <p:spPr>
          <a:xfrm rot="0">
            <a:off x="875314" y="2169726"/>
            <a:ext cx="2050689" cy="3916435"/>
          </a:xfrm>
          <a:prstGeom prst="rect">
            <a:avLst/>
          </a:prstGeom>
        </p:spPr>
      </p:pic>
      <p:pic>
        <p:nvPicPr>
          <p:cNvPr name="Picture 3" id="3"/>
          <p:cNvPicPr>
            <a:picLocks noChangeAspect="true"/>
          </p:cNvPicPr>
          <p:nvPr/>
        </p:nvPicPr>
        <p:blipFill>
          <a:blip r:embed="rId4"/>
          <a:srcRect l="10729" r="10729" t="0"/>
          <a:stretch>
            <a:fillRect/>
          </a:stretch>
        </p:blipFill>
        <p:spPr>
          <a:xfrm rot="0">
            <a:off x="5430980" y="2169726"/>
            <a:ext cx="2050689" cy="3916435"/>
          </a:xfrm>
          <a:prstGeom prst="rect">
            <a:avLst/>
          </a:prstGeom>
        </p:spPr>
      </p:pic>
      <p:pic>
        <p:nvPicPr>
          <p:cNvPr name="Picture 4" id="4"/>
          <p:cNvPicPr>
            <a:picLocks noChangeAspect="true"/>
          </p:cNvPicPr>
          <p:nvPr/>
        </p:nvPicPr>
        <p:blipFill>
          <a:blip r:embed="rId5"/>
          <a:srcRect/>
          <a:stretch>
            <a:fillRect/>
          </a:stretch>
        </p:blipFill>
        <p:spPr>
          <a:xfrm rot="0">
            <a:off x="3153146" y="1697364"/>
            <a:ext cx="2050689" cy="3916435"/>
          </a:xfrm>
          <a:prstGeom prst="rect">
            <a:avLst/>
          </a:prstGeom>
        </p:spPr>
      </p:pic>
      <p:sp>
        <p:nvSpPr>
          <p:cNvPr name="AutoShape 5" id="5"/>
          <p:cNvSpPr/>
          <p:nvPr/>
        </p:nvSpPr>
        <p:spPr>
          <a:xfrm rot="0">
            <a:off x="7851998" y="2723144"/>
            <a:ext cx="3834950" cy="1465716"/>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杂志的栏目设置有“专家论坛”、“论著”、“临床应用”、“指南与解读”、“综述与讲座”、“短篇报道”等。</a:t>
            </a:r>
            <a:endParaRPr lang="en-US" sz="1100"/>
          </a:p>
        </p:txBody>
      </p:sp>
      <p:sp>
        <p:nvSpPr>
          <p:cNvPr name="AutoShape 6" id="6"/>
          <p:cNvSpPr/>
          <p:nvPr/>
        </p:nvSpPr>
        <p:spPr>
          <a:xfrm rot="0">
            <a:off x="7851998" y="2087040"/>
            <a:ext cx="3606165" cy="575781"/>
          </a:xfrm>
          <a:prstGeom prst="rect">
            <a:avLst/>
          </a:prstGeom>
          <a:noFill/>
          <a:ln/>
        </p:spPr>
        <p:txBody>
          <a:bodyPr anchor="b" rtlCol="false" tIns="45720" lIns="91440" bIns="45720" rIns="91440" anchorCtr="false" vert="horz" wrap="square">
            <a:norm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栏目设置</a:t>
            </a:r>
            <a:endParaRPr lang="en-US" sz="1100"/>
          </a:p>
        </p:txBody>
      </p:sp>
      <p:sp>
        <p:nvSpPr>
          <p:cNvPr name="AutoShape 7" id="7"/>
          <p:cNvSpPr/>
          <p:nvPr/>
        </p:nvSpPr>
        <p:spPr>
          <a:xfrm rot="0">
            <a:off x="7851998" y="4826443"/>
            <a:ext cx="3834950" cy="1451935"/>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栏目内容涵盖了临床肿瘤学领域的各个方面，包括基础研究、临床研究、诊疗经验、病例报告等。</a:t>
            </a:r>
            <a:endParaRPr lang="en-US" sz="1100"/>
          </a:p>
        </p:txBody>
      </p:sp>
      <p:sp>
        <p:nvSpPr>
          <p:cNvPr name="AutoShape 8" id="8"/>
          <p:cNvSpPr/>
          <p:nvPr/>
        </p:nvSpPr>
        <p:spPr>
          <a:xfrm rot="0">
            <a:off x="7851998" y="4125420"/>
            <a:ext cx="3606329" cy="640699"/>
          </a:xfrm>
          <a:prstGeom prst="rect">
            <a:avLst/>
          </a:prstGeom>
          <a:noFill/>
          <a:ln/>
        </p:spPr>
        <p:txBody>
          <a:bodyPr anchor="b"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栏目内容</a:t>
            </a:r>
            <a:endParaRPr lang="en-US" sz="1100"/>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杂志栏目设置</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1254570" y="2672514"/>
            <a:ext cx="2037983" cy="1371600"/>
          </a:xfrm>
          <a:prstGeom prst="rect">
            <a:avLst/>
          </a:prstGeom>
          <a:ln/>
        </p:spPr>
        <p:txBody>
          <a:bodyPr anchor="ctr" rtlCol="false" lIns="114300" rIns="114300" tIns="57150" bIns="57150" anchorCtr="false" vert="horz" wrap="square">
            <a:spAutoFit/>
          </a:bodyPr>
          <a:lstStyle/>
          <a:p>
            <a:pPr algn="ctr">
              <a:lnSpc>
                <a:spcPct val="120000"/>
              </a:lnSpc>
            </a:pPr>
            <a:r>
              <a:rPr lang="en-US" b="true" sz="6600">
                <a:solidFill>
                  <a:srgbClr val="1338FD">
                    <a:alpha val="100000"/>
                  </a:srgbClr>
                </a:solidFill>
                <a:latin typeface="Microsoft Yahei"/>
                <a:ea typeface="Microsoft Yahei"/>
                <a:cs typeface="Microsoft Yahei"/>
              </a:rPr>
              <a:t>03</a:t>
            </a:r>
          </a:p>
        </p:txBody>
      </p:sp>
      <p:sp>
        <p:nvSpPr>
          <p:cNvPr name="TextBox 3" id="3"/>
          <p:cNvSpPr txBox="true"/>
          <p:nvPr/>
        </p:nvSpPr>
        <p:spPr>
          <a:xfrm rot="0">
            <a:off x="4324067" y="2411659"/>
            <a:ext cx="7014337" cy="1798058"/>
          </a:xfrm>
          <a:prstGeom prst="rect">
            <a:avLst/>
          </a:prstGeom>
          <a:ln/>
        </p:spPr>
        <p:txBody>
          <a:bodyPr anchor="ctr" rtlCol="false" lIns="114300" rIns="114300" tIns="57150" bIns="57150" anchorCtr="false" vert="horz" wrap="square">
            <a:normAutofit/>
          </a:bodyPr>
          <a:lstStyle/>
          <a:p>
            <a:pPr algn="l">
              <a:lnSpc>
                <a:spcPct val="120000"/>
              </a:lnSpc>
            </a:pPr>
            <a:r>
              <a:rPr lang="en-US" b="true" sz="4050">
                <a:solidFill>
                  <a:srgbClr val="1F1F1F">
                    <a:alpha val="100000"/>
                  </a:srgbClr>
                </a:solidFill>
                <a:latin typeface="Microsoft Yahei"/>
                <a:ea typeface="Microsoft Yahei"/>
                <a:cs typeface="Microsoft Yahei"/>
              </a:rPr>
              <a:t>投稿要求</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12342" r="12342" t="0"/>
          <a:stretch>
            <a:fillRect/>
          </a:stretch>
        </p:blipFill>
        <p:spPr>
          <a:xfrm rot="0">
            <a:off x="6203747" y="1487175"/>
            <a:ext cx="5238701" cy="4637054"/>
          </a:xfrm>
          <a:prstGeom prst="rect">
            <a:avLst/>
          </a:prstGeom>
        </p:spPr>
      </p:pic>
      <p:sp>
        <p:nvSpPr>
          <p:cNvPr name="TextBox 3" id="3"/>
          <p:cNvSpPr txBox="true"/>
          <p:nvPr/>
        </p:nvSpPr>
        <p:spPr>
          <a:xfrm rot="0">
            <a:off x="1482606" y="1947878"/>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投稿论文需具有科学性、创新性、实用性和可读性，要求数据准确、结论可靠。</a:t>
            </a:r>
          </a:p>
        </p:txBody>
      </p:sp>
      <p:sp>
        <p:nvSpPr>
          <p:cNvPr name="TextBox 4" id="4"/>
          <p:cNvSpPr txBox="true"/>
          <p:nvPr/>
        </p:nvSpPr>
        <p:spPr>
          <a:xfrm rot="0">
            <a:off x="1482606" y="1370655"/>
            <a:ext cx="4219575" cy="738707"/>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稿件类型与要求</a:t>
            </a:r>
          </a:p>
        </p:txBody>
      </p:sp>
      <p:sp>
        <p:nvSpPr>
          <p:cNvPr name="TextBox 5" id="5"/>
          <p:cNvSpPr txBox="true"/>
          <p:nvPr/>
        </p:nvSpPr>
        <p:spPr>
          <a:xfrm rot="0">
            <a:off x="1482606" y="371297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严禁抄袭、剽窃等学术不端行为，一旦发现，将按相关规定处理，取消投稿资格。</a:t>
            </a:r>
          </a:p>
        </p:txBody>
      </p:sp>
      <p:sp>
        <p:nvSpPr>
          <p:cNvPr name="TextBox 6" id="6"/>
          <p:cNvSpPr txBox="true"/>
          <p:nvPr/>
        </p:nvSpPr>
        <p:spPr>
          <a:xfrm rot="0">
            <a:off x="1482606" y="3116450"/>
            <a:ext cx="4219575" cy="736876"/>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学术不端行为</a:t>
            </a:r>
          </a:p>
        </p:txBody>
      </p:sp>
      <p:sp>
        <p:nvSpPr>
          <p:cNvPr name="TextBox 7" id="7"/>
          <p:cNvSpPr txBox="true"/>
          <p:nvPr/>
        </p:nvSpPr>
        <p:spPr>
          <a:xfrm rot="0">
            <a:off x="1482606" y="537710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投稿后，需经过初步审查、专家评审和编辑加工等环节，确保稿件质量和学术水平。</a:t>
            </a:r>
          </a:p>
        </p:txBody>
      </p:sp>
      <p:sp>
        <p:nvSpPr>
          <p:cNvPr name="TextBox 8" id="8"/>
          <p:cNvSpPr txBox="true"/>
          <p:nvPr/>
        </p:nvSpPr>
        <p:spPr>
          <a:xfrm rot="0">
            <a:off x="1482606" y="4799881"/>
            <a:ext cx="4219575" cy="749453"/>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审稿流程</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投稿要求</a:t>
            </a:r>
          </a:p>
        </p:txBody>
      </p:sp>
      <p:sp>
        <p:nvSpPr>
          <p:cNvPr name="TextBox 10" id="10"/>
          <p:cNvSpPr txBox="true"/>
          <p:nvPr/>
        </p:nvSpPr>
        <p:spPr>
          <a:xfrm rot="0">
            <a:off x="542238" y="1676264"/>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name="TextBox 11" id="11"/>
          <p:cNvSpPr txBox="true"/>
          <p:nvPr/>
        </p:nvSpPr>
        <p:spPr>
          <a:xfrm rot="0">
            <a:off x="542238" y="3414840"/>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name="TextBox 12" id="12"/>
          <p:cNvSpPr txBox="true"/>
          <p:nvPr/>
        </p:nvSpPr>
        <p:spPr>
          <a:xfrm rot="0">
            <a:off x="542238" y="5136121"/>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name="AutoShape 13" id="13"/>
          <p:cNvSpPr/>
          <p:nvPr/>
        </p:nvSpPr>
        <p:spPr>
          <a:xfrm rot="0">
            <a:off x="647738" y="1597932"/>
            <a:ext cx="638629" cy="638629"/>
          </a:xfrm>
          <a:prstGeom prst="rect">
            <a:avLst/>
          </a:prstGeom>
          <a:noFill/>
          <a:ln w="19050">
            <a:solidFill>
              <a:schemeClr val="accent1">
                <a:alpha val="100000"/>
              </a:schemeClr>
            </a:solidFill>
            <a:prstDash val="solid"/>
          </a:ln>
        </p:spPr>
      </p:sp>
      <p:sp>
        <p:nvSpPr>
          <p:cNvPr name="AutoShape 14" id="14"/>
          <p:cNvSpPr/>
          <p:nvPr/>
        </p:nvSpPr>
        <p:spPr>
          <a:xfrm rot="0">
            <a:off x="647738" y="3327861"/>
            <a:ext cx="638629" cy="638629"/>
          </a:xfrm>
          <a:prstGeom prst="rect">
            <a:avLst/>
          </a:prstGeom>
          <a:noFill/>
          <a:ln w="19050">
            <a:solidFill>
              <a:schemeClr val="accent1">
                <a:alpha val="100000"/>
              </a:schemeClr>
            </a:solidFill>
            <a:prstDash val="solid"/>
          </a:ln>
        </p:spPr>
      </p:sp>
      <p:sp>
        <p:nvSpPr>
          <p:cNvPr name="AutoShape 15" id="15"/>
          <p:cNvSpPr/>
          <p:nvPr/>
        </p:nvSpPr>
        <p:spPr>
          <a:xfrm rot="0">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1254570" y="2672514"/>
            <a:ext cx="2037983" cy="1371600"/>
          </a:xfrm>
          <a:prstGeom prst="rect">
            <a:avLst/>
          </a:prstGeom>
          <a:ln/>
        </p:spPr>
        <p:txBody>
          <a:bodyPr anchor="ctr" rtlCol="false" lIns="114300" rIns="114300" tIns="57150" bIns="57150" anchorCtr="false" vert="horz" wrap="square">
            <a:spAutoFit/>
          </a:bodyPr>
          <a:lstStyle/>
          <a:p>
            <a:pPr algn="ctr">
              <a:lnSpc>
                <a:spcPct val="120000"/>
              </a:lnSpc>
            </a:pPr>
            <a:r>
              <a:rPr lang="en-US" b="true" sz="6600">
                <a:solidFill>
                  <a:srgbClr val="1338FD">
                    <a:alpha val="100000"/>
                  </a:srgbClr>
                </a:solidFill>
                <a:latin typeface="Microsoft Yahei"/>
                <a:ea typeface="Microsoft Yahei"/>
                <a:cs typeface="Microsoft Yahei"/>
              </a:rPr>
              <a:t>04</a:t>
            </a:r>
          </a:p>
        </p:txBody>
      </p:sp>
      <p:sp>
        <p:nvSpPr>
          <p:cNvPr name="TextBox 3" id="3"/>
          <p:cNvSpPr txBox="true"/>
          <p:nvPr/>
        </p:nvSpPr>
        <p:spPr>
          <a:xfrm rot="0">
            <a:off x="4324067" y="2411659"/>
            <a:ext cx="7014337" cy="1798058"/>
          </a:xfrm>
          <a:prstGeom prst="rect">
            <a:avLst/>
          </a:prstGeom>
          <a:ln/>
        </p:spPr>
        <p:txBody>
          <a:bodyPr anchor="ctr" rtlCol="false" lIns="114300" rIns="114300" tIns="57150" bIns="57150" anchorCtr="false" vert="horz" wrap="square">
            <a:normAutofit/>
          </a:bodyPr>
          <a:lstStyle/>
          <a:p>
            <a:pPr algn="l">
              <a:lnSpc>
                <a:spcPct val="120000"/>
              </a:lnSpc>
            </a:pPr>
            <a:r>
              <a:rPr lang="en-US" b="true" sz="4050">
                <a:solidFill>
                  <a:srgbClr val="1F1F1F">
                    <a:alpha val="100000"/>
                  </a:srgbClr>
                </a:solidFill>
                <a:latin typeface="Microsoft Yahei"/>
                <a:ea typeface="Microsoft Yahei"/>
                <a:cs typeface="Microsoft Yahei"/>
              </a:rPr>
              <a:t>投稿流程</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946" r="946"/>
          <a:stretch>
            <a:fillRect/>
          </a:stretch>
        </p:blipFill>
        <p:spPr>
          <a:xfrm rot="0">
            <a:off x="7007707" y="1744635"/>
            <a:ext cx="4750584" cy="4285329"/>
          </a:xfrm>
          <a:prstGeom prst="rect">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投稿流程</a:t>
            </a:r>
          </a:p>
        </p:txBody>
      </p:sp>
      <p:sp>
        <p:nvSpPr>
          <p:cNvPr name="AutoShape 4" id="4"/>
          <p:cNvSpPr/>
          <p:nvPr/>
        </p:nvSpPr>
        <p:spPr>
          <a:xfrm rot="0">
            <a:off x="3729746" y="1769675"/>
            <a:ext cx="3031629" cy="4285329"/>
          </a:xfrm>
          <a:prstGeom prst="roundRect">
            <a:avLst>
              <a:gd fmla="val 0" name="adj"/>
            </a:avLst>
          </a:prstGeom>
          <a:solidFill>
            <a:schemeClr val="lt2">
              <a:alpha val="80000"/>
            </a:schemeClr>
          </a:solidFill>
          <a:ln/>
        </p:spPr>
      </p:sp>
      <p:sp>
        <p:nvSpPr>
          <p:cNvPr name="TextBox 5" id="5"/>
          <p:cNvSpPr txBox="true"/>
          <p:nvPr/>
        </p:nvSpPr>
        <p:spPr>
          <a:xfrm rot="0">
            <a:off x="3923235"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等待审核</a:t>
            </a:r>
          </a:p>
        </p:txBody>
      </p:sp>
      <p:sp>
        <p:nvSpPr>
          <p:cNvPr name="TextBox 6" id="6"/>
          <p:cNvSpPr txBox="true"/>
          <p:nvPr/>
        </p:nvSpPr>
        <p:spPr>
          <a:xfrm rot="0">
            <a:off x="3923235" y="275785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您的稿件将经过严格的同行评审和编辑审核，请耐心等待反馈。</a:t>
            </a:r>
          </a:p>
        </p:txBody>
      </p:sp>
      <p:sp>
        <p:nvSpPr>
          <p:cNvPr name="AutoShape 7" id="7"/>
          <p:cNvSpPr/>
          <p:nvPr/>
        </p:nvSpPr>
        <p:spPr>
          <a:xfrm rot="0">
            <a:off x="556553" y="1764765"/>
            <a:ext cx="3031629" cy="4285329"/>
          </a:xfrm>
          <a:prstGeom prst="roundRect">
            <a:avLst>
              <a:gd fmla="val 0" name="adj"/>
            </a:avLst>
          </a:prstGeom>
          <a:solidFill>
            <a:schemeClr val="lt2">
              <a:alpha val="80000"/>
            </a:schemeClr>
          </a:solidFill>
          <a:ln/>
        </p:spPr>
      </p:sp>
      <p:sp>
        <p:nvSpPr>
          <p:cNvPr name="TextBox 8" id="8"/>
          <p:cNvSpPr txBox="true"/>
          <p:nvPr/>
        </p:nvSpPr>
        <p:spPr>
          <a:xfrm rot="0">
            <a:off x="750042"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投稿邮箱</a:t>
            </a:r>
          </a:p>
        </p:txBody>
      </p:sp>
      <p:sp>
        <p:nvSpPr>
          <p:cNvPr name="TextBox 9" id="9"/>
          <p:cNvSpPr txBox="true"/>
          <p:nvPr/>
        </p:nvSpPr>
        <p:spPr>
          <a:xfrm rot="0">
            <a:off x="750042" y="275294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请将您的稿件发送至lczlxzz@163.com，邮件主题请注明“投稿-栏目名称-作者姓名”。</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1254570" y="2672514"/>
            <a:ext cx="2037983" cy="1371600"/>
          </a:xfrm>
          <a:prstGeom prst="rect">
            <a:avLst/>
          </a:prstGeom>
          <a:ln/>
        </p:spPr>
        <p:txBody>
          <a:bodyPr anchor="ctr" rtlCol="false" lIns="114300" rIns="114300" tIns="57150" bIns="57150" anchorCtr="false" vert="horz" wrap="square">
            <a:spAutoFit/>
          </a:bodyPr>
          <a:lstStyle/>
          <a:p>
            <a:pPr algn="ctr">
              <a:lnSpc>
                <a:spcPct val="120000"/>
              </a:lnSpc>
            </a:pPr>
            <a:r>
              <a:rPr lang="en-US" b="true" sz="6600">
                <a:solidFill>
                  <a:srgbClr val="1338FD">
                    <a:alpha val="100000"/>
                  </a:srgbClr>
                </a:solidFill>
                <a:latin typeface="Microsoft Yahei"/>
                <a:ea typeface="Microsoft Yahei"/>
                <a:cs typeface="Microsoft Yahei"/>
              </a:rPr>
              <a:t>05</a:t>
            </a:r>
          </a:p>
        </p:txBody>
      </p:sp>
      <p:sp>
        <p:nvSpPr>
          <p:cNvPr name="TextBox 3" id="3"/>
          <p:cNvSpPr txBox="true"/>
          <p:nvPr/>
        </p:nvSpPr>
        <p:spPr>
          <a:xfrm rot="0">
            <a:off x="4324067" y="2411659"/>
            <a:ext cx="7014337" cy="1798058"/>
          </a:xfrm>
          <a:prstGeom prst="rect">
            <a:avLst/>
          </a:prstGeom>
          <a:ln/>
        </p:spPr>
        <p:txBody>
          <a:bodyPr anchor="ctr" rtlCol="false" lIns="114300" rIns="114300" tIns="57150" bIns="57150" anchorCtr="false" vert="horz" wrap="square">
            <a:normAutofit/>
          </a:bodyPr>
          <a:lstStyle/>
          <a:p>
            <a:pPr algn="l">
              <a:lnSpc>
                <a:spcPct val="120000"/>
              </a:lnSpc>
            </a:pPr>
            <a:r>
              <a:rPr lang="en-US" b="true" sz="4050">
                <a:solidFill>
                  <a:srgbClr val="1F1F1F">
                    <a:alpha val="100000"/>
                  </a:srgbClr>
                </a:solidFill>
                <a:latin typeface="Microsoft Yahei"/>
                <a:ea typeface="Microsoft Yahei"/>
                <a:cs typeface="Microsoft Yahei"/>
              </a:rPr>
              <a:t>注意事项</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a:stretch>
            <a:fillRect/>
          </a:stretch>
        </p:blipFill>
        <p:spPr>
          <a:xfrm rot="0">
            <a:off x="425795" y="2384018"/>
            <a:ext cx="3415971" cy="3415971"/>
          </a:xfrm>
          <a:prstGeom prst="ellipse">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注意事项</a:t>
            </a:r>
          </a:p>
        </p:txBody>
      </p:sp>
      <p:sp>
        <p:nvSpPr>
          <p:cNvPr name="AutoShape 4" id="4"/>
          <p:cNvSpPr/>
          <p:nvPr/>
        </p:nvSpPr>
        <p:spPr>
          <a:xfrm rot="0">
            <a:off x="4113475" y="1643082"/>
            <a:ext cx="3657600" cy="2219857"/>
          </a:xfrm>
          <a:prstGeom prst="roundRect">
            <a:avLst>
              <a:gd fmla="val 16667" name="adj"/>
            </a:avLst>
          </a:prstGeom>
          <a:solidFill>
            <a:schemeClr val="lt2">
              <a:alpha val="100000"/>
            </a:schemeClr>
          </a:solidFill>
          <a:ln/>
        </p:spPr>
      </p:sp>
      <p:sp>
        <p:nvSpPr>
          <p:cNvPr name="TextBox 5" id="5"/>
          <p:cNvSpPr txBox="true"/>
          <p:nvPr/>
        </p:nvSpPr>
        <p:spPr>
          <a:xfrm rot="0">
            <a:off x="4312581" y="1893684"/>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遵循投稿要求</a:t>
            </a:r>
          </a:p>
        </p:txBody>
      </p:sp>
      <p:sp>
        <p:nvSpPr>
          <p:cNvPr name="TextBox 6" id="6"/>
          <p:cNvSpPr txBox="true"/>
          <p:nvPr/>
        </p:nvSpPr>
        <p:spPr>
          <a:xfrm rot="0">
            <a:off x="4312581" y="2463837"/>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作者在投稿前需要仔细阅读杂志的投稿要求，遵循要求撰写文章和提交相关材料。</a:t>
            </a:r>
          </a:p>
        </p:txBody>
      </p:sp>
      <p:sp>
        <p:nvSpPr>
          <p:cNvPr name="AutoShape 7" id="7"/>
          <p:cNvSpPr/>
          <p:nvPr/>
        </p:nvSpPr>
        <p:spPr>
          <a:xfrm rot="0">
            <a:off x="8070842" y="1650556"/>
            <a:ext cx="3657600" cy="2219857"/>
          </a:xfrm>
          <a:prstGeom prst="roundRect">
            <a:avLst>
              <a:gd fmla="val 16667" name="adj"/>
            </a:avLst>
          </a:prstGeom>
          <a:solidFill>
            <a:schemeClr val="lt2">
              <a:alpha val="100000"/>
            </a:schemeClr>
          </a:solidFill>
          <a:ln/>
        </p:spPr>
      </p:sp>
      <p:sp>
        <p:nvSpPr>
          <p:cNvPr name="TextBox 8" id="8"/>
          <p:cNvSpPr txBox="true"/>
          <p:nvPr/>
        </p:nvSpPr>
        <p:spPr>
          <a:xfrm rot="0">
            <a:off x="8269948" y="1901159"/>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遵守学术规范</a:t>
            </a:r>
          </a:p>
        </p:txBody>
      </p:sp>
      <p:sp>
        <p:nvSpPr>
          <p:cNvPr name="TextBox 9" id="9"/>
          <p:cNvSpPr txBox="true"/>
          <p:nvPr/>
        </p:nvSpPr>
        <p:spPr>
          <a:xfrm rot="0">
            <a:off x="8269948" y="2471312"/>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在撰写文章时，需要遵守学术规范和道德准则，避免抄袭、剽窃等学术不端行为。</a:t>
            </a:r>
          </a:p>
        </p:txBody>
      </p:sp>
      <p:sp>
        <p:nvSpPr>
          <p:cNvPr name="AutoShape 10" id="10"/>
          <p:cNvSpPr/>
          <p:nvPr/>
        </p:nvSpPr>
        <p:spPr>
          <a:xfrm rot="0">
            <a:off x="4120950" y="4294709"/>
            <a:ext cx="3657600" cy="2219857"/>
          </a:xfrm>
          <a:prstGeom prst="roundRect">
            <a:avLst>
              <a:gd fmla="val 16667" name="adj"/>
            </a:avLst>
          </a:prstGeom>
          <a:solidFill>
            <a:schemeClr val="lt2">
              <a:alpha val="100000"/>
            </a:schemeClr>
          </a:solidFill>
          <a:ln/>
        </p:spPr>
      </p:sp>
      <p:sp>
        <p:nvSpPr>
          <p:cNvPr name="TextBox 11" id="11"/>
          <p:cNvSpPr txBox="true"/>
          <p:nvPr/>
        </p:nvSpPr>
        <p:spPr>
          <a:xfrm rot="0">
            <a:off x="4320056" y="4545312"/>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保持联系与协作</a:t>
            </a:r>
          </a:p>
        </p:txBody>
      </p:sp>
      <p:sp>
        <p:nvSpPr>
          <p:cNvPr name="TextBox 12" id="12"/>
          <p:cNvSpPr txBox="true"/>
          <p:nvPr/>
        </p:nvSpPr>
        <p:spPr>
          <a:xfrm rot="0">
            <a:off x="4320056" y="5115465"/>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在投稿过程中，需要与杂志社保持联系和协作，及时回应编辑部的询问和要求。</a:t>
            </a:r>
          </a:p>
        </p:txBody>
      </p:sp>
      <p:sp>
        <p:nvSpPr>
          <p:cNvPr name="AutoShape 13" id="13"/>
          <p:cNvSpPr/>
          <p:nvPr/>
        </p:nvSpPr>
        <p:spPr>
          <a:xfrm rot="0">
            <a:off x="8078316" y="4302184"/>
            <a:ext cx="3657600" cy="2219857"/>
          </a:xfrm>
          <a:prstGeom prst="roundRect">
            <a:avLst>
              <a:gd fmla="val 16667" name="adj"/>
            </a:avLst>
          </a:prstGeom>
          <a:solidFill>
            <a:schemeClr val="lt2">
              <a:alpha val="100000"/>
            </a:schemeClr>
          </a:solidFill>
          <a:ln/>
        </p:spPr>
      </p:sp>
      <p:sp>
        <p:nvSpPr>
          <p:cNvPr name="TextBox 14" id="14"/>
          <p:cNvSpPr txBox="true"/>
          <p:nvPr/>
        </p:nvSpPr>
        <p:spPr>
          <a:xfrm rot="0">
            <a:off x="8277423" y="4552787"/>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遵守期刊规定</a:t>
            </a:r>
          </a:p>
        </p:txBody>
      </p:sp>
      <p:sp>
        <p:nvSpPr>
          <p:cNvPr name="TextBox 15" id="15"/>
          <p:cNvSpPr txBox="true"/>
          <p:nvPr/>
        </p:nvSpPr>
        <p:spPr>
          <a:xfrm rot="0">
            <a:off x="8277423" y="5122940"/>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一旦文章被录用，作者需要遵守期刊的规定和要求，按照要求完成文章的编辑、排版等工作。</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40790" y="2331416"/>
            <a:ext cx="7924800" cy="1828800"/>
          </a:xfrm>
          <a:prstGeom prst="rect">
            <a:avLst/>
          </a:prstGeom>
          <a:ln/>
        </p:spPr>
        <p:txBody>
          <a:bodyPr anchor="ctr" rtlCol="false" lIns="114300" rIns="114300" tIns="57150" bIns="57150" anchorCtr="false" vert="horz" wrap="square">
            <a:spAutoFit/>
          </a:bodyPr>
          <a:lstStyle/>
          <a:p>
            <a:pPr>
              <a:lnSpc>
                <a:spcPct val="120000"/>
              </a:lnSpc>
            </a:pPr>
            <a:r>
              <a:rPr lang="en-US" b="true" sz="9000">
                <a:solidFill>
                  <a:srgbClr val="1F1F1F">
                    <a:alpha val="100000"/>
                  </a:srgbClr>
                </a:solidFill>
                <a:latin typeface="Microsoft Yahei"/>
                <a:ea typeface="Microsoft Yahei"/>
                <a:cs typeface="Microsoft Yahei"/>
              </a:rPr>
              <a:t>THANKS</a:t>
            </a:r>
          </a:p>
        </p:txBody>
      </p:sp>
      <p:sp>
        <p:nvSpPr>
          <p:cNvPr name="TextBox 3" id="3"/>
          <p:cNvSpPr txBox="true"/>
          <p:nvPr/>
        </p:nvSpPr>
        <p:spPr>
          <a:xfrm rot="0">
            <a:off x="440790" y="4217109"/>
            <a:ext cx="4943475" cy="628650"/>
          </a:xfrm>
          <a:prstGeom prst="rect">
            <a:avLst/>
          </a:prstGeom>
          <a:ln/>
        </p:spPr>
        <p:txBody>
          <a:bodyPr anchor="ctr" rtlCol="false" lIns="114300" rIns="114300" tIns="57150" bIns="57150" anchorCtr="false" vert="horz" wrap="square">
            <a:spAutoFit/>
          </a:bodyPr>
          <a:lstStyle/>
          <a:p>
            <a:pPr algn="l">
              <a:lnSpc>
                <a:spcPct val="120000"/>
              </a:lnSpc>
            </a:pPr>
            <a:r>
              <a:rPr lang="en-US" sz="2700">
                <a:solidFill>
                  <a:srgbClr val="1F1F1F">
                    <a:alpha val="100000"/>
                  </a:srgbClr>
                </a:solidFill>
                <a:latin typeface="Microsoft Yahei"/>
                <a:ea typeface="Microsoft Yahei"/>
                <a:cs typeface="Microsoft Yahei"/>
              </a:rPr>
              <a:t>感谢观看</a:t>
            </a:r>
          </a:p>
        </p:txBody>
      </p:sp>
    </p:spTree>
  </p:cSld>
  <p:clrMapOvr>
    <a:masterClrMapping/>
  </p:clrMapOvr>
</p:sld>
</file>

<file path=ppt/theme/theme1.xml><?xml version="1.0" encoding="utf-8"?>
<a:theme xmlns:a="http://schemas.openxmlformats.org/drawingml/2006/main" name="Office Theme">
  <a:themeElements>
    <a:clrScheme name="Office">
      <a:dk1>
        <a:srgbClr val="1F1F1F"/>
      </a:dk1>
      <a:lt1>
        <a:srgbClr val="F7F7F7"/>
      </a:lt1>
      <a:dk2>
        <a:srgbClr val="1F1F1F"/>
      </a:dk2>
      <a:lt2>
        <a:srgbClr val="CEDFEF"/>
      </a:lt2>
      <a:accent1>
        <a:srgbClr val="6EA8D0"/>
      </a:accent1>
      <a:accent2>
        <a:srgbClr val="6EA8D0"/>
      </a:accent2>
      <a:accent3>
        <a:srgbClr val="3C7DA9"/>
      </a:accent3>
      <a:accent4>
        <a:srgbClr val="5194C3"/>
      </a:accent4>
      <a:accent5>
        <a:srgbClr val="78C2D1"/>
      </a:accent5>
      <a:accent6>
        <a:srgbClr val="4289C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